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56" r:id="rId5"/>
    <p:sldId id="262" r:id="rId6"/>
    <p:sldId id="282" r:id="rId7"/>
    <p:sldId id="318" r:id="rId8"/>
    <p:sldId id="314" r:id="rId9"/>
    <p:sldId id="313" r:id="rId10"/>
    <p:sldId id="387" r:id="rId11"/>
    <p:sldId id="388" r:id="rId12"/>
    <p:sldId id="389" r:id="rId13"/>
    <p:sldId id="390" r:id="rId14"/>
    <p:sldId id="283" r:id="rId15"/>
    <p:sldId id="377" r:id="rId16"/>
    <p:sldId id="378" r:id="rId17"/>
    <p:sldId id="383" r:id="rId18"/>
    <p:sldId id="382" r:id="rId19"/>
    <p:sldId id="305" r:id="rId20"/>
    <p:sldId id="320" r:id="rId21"/>
    <p:sldId id="351" r:id="rId22"/>
    <p:sldId id="352" r:id="rId23"/>
    <p:sldId id="374" r:id="rId24"/>
    <p:sldId id="375" r:id="rId25"/>
    <p:sldId id="344" r:id="rId26"/>
    <p:sldId id="359" r:id="rId27"/>
    <p:sldId id="362" r:id="rId28"/>
    <p:sldId id="364" r:id="rId29"/>
    <p:sldId id="365" r:id="rId30"/>
    <p:sldId id="368" r:id="rId31"/>
    <p:sldId id="369" r:id="rId32"/>
    <p:sldId id="353" r:id="rId33"/>
    <p:sldId id="354" r:id="rId34"/>
    <p:sldId id="355" r:id="rId35"/>
    <p:sldId id="341" r:id="rId36"/>
    <p:sldId id="340" r:id="rId37"/>
    <p:sldId id="327" r:id="rId38"/>
    <p:sldId id="376" r:id="rId39"/>
    <p:sldId id="328" r:id="rId40"/>
    <p:sldId id="330" r:id="rId41"/>
    <p:sldId id="329" r:id="rId42"/>
    <p:sldId id="331" r:id="rId43"/>
    <p:sldId id="332" r:id="rId44"/>
    <p:sldId id="346" r:id="rId45"/>
    <p:sldId id="366" r:id="rId46"/>
    <p:sldId id="363" r:id="rId47"/>
    <p:sldId id="360" r:id="rId48"/>
    <p:sldId id="321" r:id="rId49"/>
    <p:sldId id="348" r:id="rId50"/>
    <p:sldId id="334" r:id="rId51"/>
    <p:sldId id="335" r:id="rId52"/>
    <p:sldId id="350" r:id="rId53"/>
    <p:sldId id="336" r:id="rId54"/>
    <p:sldId id="337" r:id="rId55"/>
    <p:sldId id="349" r:id="rId56"/>
    <p:sldId id="339" r:id="rId57"/>
    <p:sldId id="347" r:id="rId58"/>
    <p:sldId id="322" r:id="rId59"/>
    <p:sldId id="324" r:id="rId60"/>
    <p:sldId id="325" r:id="rId61"/>
    <p:sldId id="326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9" userDrawn="1">
          <p15:clr>
            <a:srgbClr val="A4A3A4"/>
          </p15:clr>
        </p15:guide>
        <p15:guide id="2" pos="7514" userDrawn="1">
          <p15:clr>
            <a:srgbClr val="A4A3A4"/>
          </p15:clr>
        </p15:guide>
        <p15:guide id="3" orient="horz" pos="3861" userDrawn="1">
          <p15:clr>
            <a:srgbClr val="A4A3A4"/>
          </p15:clr>
        </p15:guide>
        <p15:guide id="4" pos="189" userDrawn="1">
          <p15:clr>
            <a:srgbClr val="A4A3A4"/>
          </p15:clr>
        </p15:guide>
        <p15:guide id="5" orient="horz" pos="2727" userDrawn="1">
          <p15:clr>
            <a:srgbClr val="A4A3A4"/>
          </p15:clr>
        </p15:guide>
        <p15:guide id="6" orient="horz" pos="1593" userDrawn="1">
          <p15:clr>
            <a:srgbClr val="A4A3A4"/>
          </p15:clr>
        </p15:guide>
        <p15:guide id="7" pos="4226" userDrawn="1">
          <p15:clr>
            <a:srgbClr val="A4A3A4"/>
          </p15:clr>
        </p15:guide>
        <p15:guide id="8" pos="4135" userDrawn="1">
          <p15:clr>
            <a:srgbClr val="A4A3A4"/>
          </p15:clr>
        </p15:guide>
        <p15:guide id="9" pos="4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9"/>
    <a:srgbClr val="F3F3F3"/>
    <a:srgbClr val="072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F91BA-879E-00F4-7B0F-2C7AE616B5FB}" v="606" dt="2025-11-19T11:54:18.348"/>
    <p1510:client id="{A51F2321-5BE1-4153-9379-358C6EBDE44A}" v="243" dt="2025-11-19T11:44:30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59"/>
        <p:guide pos="7514"/>
        <p:guide orient="horz" pos="3861"/>
        <p:guide pos="189"/>
        <p:guide orient="horz" pos="2727"/>
        <p:guide orient="horz" pos="1593"/>
        <p:guide pos="4226"/>
        <p:guide pos="4135"/>
        <p:guide pos="486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fld id="{6326FD62-F44C-4CBA-988E-6129A1B1EC52}" type="datetimeFigureOut">
              <a:rPr lang="ko-KR" altLang="en-US" smtClean="0"/>
              <a:pPr/>
              <a:t>2025-11-19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fld id="{964D09AB-7000-4BF6-93CD-E1AE838D9C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200000000000000" pitchFamily="50" charset="-127"/>
        <a:ea typeface="Noto Sans KR" panose="020B0200000000000000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04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81A89-2435-859B-36F8-E4D11698F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E81ED9-4827-03BC-1C20-9DA1F22B5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F766A8-FF34-FFCA-5EBB-FC12CCB1E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607C8E-3AAB-13C7-52B8-7182F61D2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895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29E3-1E59-0BAC-1A45-7C9F97C4F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F25A5D-A6A7-E781-481A-1943FF378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2214B3-19C3-4D00-7955-57DDE8B6A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A6355-2E74-A465-FC0F-4C9270D8C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56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49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32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31D2A-A77C-DD74-05EF-D5E4ABB4F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15BB95-ABE3-CD6B-789C-FFE93D19E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5F7ABD-D044-69E1-3B4F-6B0F24E7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CA3F01-32D0-82A3-4827-3CCBF8A36B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140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2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4620-F48D-2E15-34B9-169551EE1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35BDBC-7AAD-D73E-D2E2-EB4B3BEE3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9CD3F2-8F64-100F-580E-846244BE7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CF1438-8EA6-7054-97ED-60A6524AA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02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8D72D-7CD2-1474-04B8-AC1F7EAD1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40E698-4365-6483-FCC5-9CCCB0BA3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95A7C0-FF0A-9925-472C-F19F7DC7F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8E9247-EFF4-748D-17AA-AD3CA1997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32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48230-DA25-0CFC-D30F-58E7818D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E28E27-3EE6-57A0-12CF-9AFFF7A66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F9D47D-7AA6-0AB4-D131-2FD2230E5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7149C8-0B22-0EA1-F45C-012E11FBA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66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C005B-62CE-5AA8-F8FB-8B29B8FFF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087C56-C559-14BF-394B-D34249C6D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6A1FEF-E2B5-334B-E26B-E8DB049C5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4F0EE-9252-5F85-A0A7-D66A86502C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40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EAC17-5D37-B126-73B6-6A269A14E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03D065-782B-81D1-AD88-D4C3F5421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CA64F5-ACCD-B96D-817E-AF8FB8D56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51D0F7-DD88-1769-A0BC-420BDC869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54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E8501-59A1-6C54-FDC3-A96EC7D1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4062FD-B8FD-D187-5ED9-3806FA5BE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56D53F-E04B-E8A5-ACBC-B579C54F1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B4CFA9-318E-0D01-BB3C-BC3C7A280D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432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3AD07-8462-D1CC-A3D4-5D5933BB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47A094-0C43-3AC4-DB32-582CF35A4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5CF358-0532-B326-4670-6B696E60C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4A61EA-1F0A-98DB-54D9-2B719E68B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D09AB-7000-4BF6-93CD-E1AE838D9CB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91ED1-9CB4-2A0C-DFA8-FE7DDCFA7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2A2065-B1E9-F991-F3D9-12C6395E3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680EB-E5AD-1478-3312-DD8CBB45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0F51-F92C-4B44-B76C-053726AEFFE9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C1CC9-6F9F-DCD1-5758-B8D1DB758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801E7-D834-94C5-3CE6-6FD0A4AD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C0B-6D26-4FBA-8ABD-9C7D63CB7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04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172B79-F429-917F-8AE5-1F5C6925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07BC18-847E-B52F-5254-F5A1DBD59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672A3-1794-9802-2B8B-E855F99EC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0F51-F92C-4B44-B76C-053726AEFFE9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8D58F6-A8F6-3E35-C167-ECA5A367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301F3A-7B63-886E-6CFE-E7C1D46BC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C0B-6D26-4FBA-8ABD-9C7D63CB7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5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1C3BF6-028F-47CE-09CD-3C280957A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73DA04-924D-F2A1-6CC4-05AD27228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9DDD1-1D97-694F-4A3C-AF9E18C7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0F51-F92C-4B44-B76C-053726AEFFE9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A19AB-69D7-811F-DC0A-60BF97D51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CD9E3F-266A-8A92-B327-673B712C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C0B-6D26-4FBA-8ABD-9C7D63CB7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0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F0070-4243-7C11-42A1-236DA2FA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B393A9-65EC-D300-C9B1-963F2CE5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40531-2007-3C5A-9B5F-C07161EF2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0F51-F92C-4B44-B76C-053726AEFFE9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CD9BDF-DD98-4FE8-79AC-7B14ED7E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53B849-FF69-B1D4-213B-5809E612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C0B-6D26-4FBA-8ABD-9C7D63CB7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0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44161-4EA3-FB91-27B2-ABECBBE60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8ACEC3-DCAD-D3D3-4421-1CE61141E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89617-8AA2-8F99-9C83-EA8FB42DE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0F51-F92C-4B44-B76C-053726AEFFE9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84A783-02AD-E07E-CD33-0AC5D197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ADB205-39C0-ECCF-DD28-90BC925B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C0B-6D26-4FBA-8ABD-9C7D63CB7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1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514FA-FC36-330B-4648-31D78CAE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6294E-D48E-8A58-4C50-9F369B1B3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787E9-4232-8010-469E-FB03F13E6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056DFF-5799-0123-D08C-01013EDAF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0F51-F92C-4B44-B76C-053726AEFFE9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CD2479-8D27-17B7-8740-4796D325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07EBA0-2A0E-0D8C-00C1-1A926CB1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C0B-6D26-4FBA-8ABD-9C7D63CB7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066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C85B8-AFA0-D64C-7801-C2A6ED8A4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9128F-3402-8250-734E-3CDDB65A4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BE8896-555D-5AA6-0367-6CFC32933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B66148-C67F-69D5-3203-D5E865497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B98312-9518-9869-CCA0-475A59F6C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27670D-4277-08F3-2467-2FCD2DBB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0F51-F92C-4B44-B76C-053726AEFFE9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D94840-F025-ADF9-E50B-9199902BB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4C568A-4A13-6043-BCA7-B9EE5FFB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C0B-6D26-4FBA-8ABD-9C7D63CB7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09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EB844-BA6C-7C72-C93C-F12DFD0E6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37C706-B29C-683D-F8B9-7170FF5D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0F51-F92C-4B44-B76C-053726AEFFE9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C15B57-2768-9837-FEDE-D62E0423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622FD0-8641-F422-2800-76BDE2ED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C0B-6D26-4FBA-8ABD-9C7D63CB7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457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520B25-978C-42CE-D480-858ED46B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0F51-F92C-4B44-B76C-053726AEFFE9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91383C-FBA9-BD8F-5717-F33BC63B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A40D7-1EF6-4C6B-67CA-F97B8F91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C0B-6D26-4FBA-8ABD-9C7D63CB7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7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AC6D8-A1B3-E3FD-F3F6-916709D39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4743B5-3781-9D55-7164-05A5F643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BB2A20-FF2D-5F42-063E-AFE533EAA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7BFCA5-304F-D7E8-53E8-31437DC2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0F51-F92C-4B44-B76C-053726AEFFE9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C57E99-3B7F-EA58-780F-4D8E346FB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298B8A-6220-A283-6BB7-199AE182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C0B-6D26-4FBA-8ABD-9C7D63CB7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297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147FF-6A90-57C0-91AD-68DBB1C9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1B8D2D-9119-2845-6856-39B837E7B1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E149D9-8D20-F0D1-4D2F-7496428B2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D9AB73-C031-A8CA-19F8-BD2339A60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0F51-F92C-4B44-B76C-053726AEFFE9}" type="datetimeFigureOut">
              <a:rPr lang="ko-KR" altLang="en-US" smtClean="0"/>
              <a:t>2025-11-19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51872-1346-3517-C0C4-D3B8D6EE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A98FA7-B68E-E677-8E57-369AA514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6AC0B-6D26-4FBA-8ABD-9C7D63CB76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86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ADADEB-617F-D7A0-2621-E8D6310FC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DB4FE3-EA4D-929B-F8B3-60BC1AE9B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6F5D03-8E48-F9D2-6D72-33968DE49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fld id="{1CEE0F51-F92C-4B44-B76C-053726AEFFE9}" type="datetimeFigureOut">
              <a:rPr lang="ko-KR" altLang="en-US" smtClean="0"/>
              <a:pPr/>
              <a:t>2025-11-19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51FBC3-E311-C0B3-E32F-AB56A0741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86F908-EBE4-5F35-689A-A149AE4C4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defRPr>
            </a:lvl1pPr>
          </a:lstStyle>
          <a:p>
            <a:fld id="{E7C6AC0B-6D26-4FBA-8ABD-9C7D63CB7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24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200000000000000" pitchFamily="50" charset="-127"/>
          <a:ea typeface="Noto Sans KR" panose="020B02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66C242A-BF3C-04FE-69B0-FC127676D742}"/>
              </a:ext>
            </a:extLst>
          </p:cNvPr>
          <p:cNvCxnSpPr>
            <a:cxnSpLocks/>
          </p:cNvCxnSpPr>
          <p:nvPr/>
        </p:nvCxnSpPr>
        <p:spPr>
          <a:xfrm>
            <a:off x="11919510" y="259255"/>
            <a:ext cx="0" cy="5873008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7945D4D-16C3-0D35-B4B4-8B919FF9A86A}"/>
              </a:ext>
            </a:extLst>
          </p:cNvPr>
          <p:cNvCxnSpPr>
            <a:cxnSpLocks/>
          </p:cNvCxnSpPr>
          <p:nvPr/>
        </p:nvCxnSpPr>
        <p:spPr>
          <a:xfrm>
            <a:off x="300038" y="259255"/>
            <a:ext cx="11628437" cy="324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그래픽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0B9756-D07B-DDDC-26EA-C69E4A56D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2" y="546460"/>
            <a:ext cx="4000000" cy="2882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0BADA8-DA9E-A8CE-9A5F-34F2CE15BFC3}"/>
              </a:ext>
            </a:extLst>
          </p:cNvPr>
          <p:cNvSpPr txBox="1"/>
          <p:nvPr/>
        </p:nvSpPr>
        <p:spPr>
          <a:xfrm>
            <a:off x="7688687" y="4122417"/>
            <a:ext cx="216843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004E8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</a:t>
            </a:r>
            <a:endParaRPr lang="en-US" altLang="ko-KR" sz="3200">
              <a:solidFill>
                <a:srgbClr val="004E89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200" err="1">
                <a:solidFill>
                  <a:srgbClr val="004E8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부팀장</a:t>
            </a:r>
            <a:endParaRPr lang="en-US" altLang="ko-KR" sz="3200">
              <a:solidFill>
                <a:srgbClr val="004E89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200">
                <a:solidFill>
                  <a:srgbClr val="004E8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팀원</a:t>
            </a:r>
            <a:endParaRPr lang="en-US" altLang="ko-KR" sz="3200">
              <a:solidFill>
                <a:srgbClr val="004E89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200">
                <a:solidFill>
                  <a:srgbClr val="004E8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팀원</a:t>
            </a:r>
            <a:endParaRPr lang="en-US" altLang="ko-KR" sz="3200">
              <a:solidFill>
                <a:srgbClr val="004E89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ko-KR" altLang="en-US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33AC5-3DA3-D865-6A87-53445F38DE81}"/>
              </a:ext>
            </a:extLst>
          </p:cNvPr>
          <p:cNvSpPr txBox="1"/>
          <p:nvPr/>
        </p:nvSpPr>
        <p:spPr>
          <a:xfrm>
            <a:off x="7688687" y="3354946"/>
            <a:ext cx="3066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>
                <a:solidFill>
                  <a:srgbClr val="004E8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3200">
                <a:solidFill>
                  <a:srgbClr val="004E8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조 </a:t>
            </a:r>
            <a:r>
              <a:rPr lang="en-US" altLang="ko-KR" sz="3200" err="1">
                <a:solidFill>
                  <a:srgbClr val="004E8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ReCharger</a:t>
            </a:r>
            <a:endParaRPr lang="en-US" altLang="ko-KR" sz="3200">
              <a:solidFill>
                <a:srgbClr val="004E89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4BDFE-4296-F454-64B4-4984396432E5}"/>
              </a:ext>
            </a:extLst>
          </p:cNvPr>
          <p:cNvSpPr txBox="1"/>
          <p:nvPr/>
        </p:nvSpPr>
        <p:spPr>
          <a:xfrm>
            <a:off x="9169079" y="4122417"/>
            <a:ext cx="216843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이강현</a:t>
            </a:r>
            <a:endParaRPr lang="en-US" altLang="ko-KR" sz="320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2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이준호</a:t>
            </a:r>
            <a:endParaRPr lang="en-US" altLang="ko-KR" sz="320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2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김상아</a:t>
            </a:r>
            <a:endParaRPr lang="en-US" altLang="ko-KR" sz="320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2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한혜준</a:t>
            </a:r>
            <a:endParaRPr lang="en-US" altLang="ko-KR" sz="320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ko-KR" altLang="en-US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1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B44EA-A59C-C228-E019-7F95F0BFA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2DEC05-9F9A-B940-1F0D-6534A8D2FDE5}"/>
              </a:ext>
            </a:extLst>
          </p:cNvPr>
          <p:cNvSpPr txBox="1"/>
          <p:nvPr/>
        </p:nvSpPr>
        <p:spPr>
          <a:xfrm>
            <a:off x="2405509" y="184270"/>
            <a:ext cx="245932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/>
              </a:rPr>
              <a:t>외부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/>
              </a:rPr>
              <a:t> API </a:t>
            </a:r>
            <a:r>
              <a:rPr lang="en-US" altLang="ko-KR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/>
              </a:rPr>
              <a:t>활용</a:t>
            </a:r>
            <a:endParaRPr lang="ko-KR" altLang="en-US" sz="2800" b="1" err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41B5A4-5FD5-6EC0-D909-664F74C47042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A9E884-5E8F-4C18-283B-9E0532C83EE5}"/>
              </a:ext>
            </a:extLst>
          </p:cNvPr>
          <p:cNvCxnSpPr>
            <a:cxnSpLocks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7739E8-2CCF-37F3-4E9B-04B25200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87" y="1064173"/>
            <a:ext cx="4637691" cy="2351689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488424-F712-23AE-13BD-9B4D5F16B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58" y="3563829"/>
            <a:ext cx="4648858" cy="2876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C73EBB-DDEF-4F7D-3E22-A9EF67CC2017}"/>
              </a:ext>
            </a:extLst>
          </p:cNvPr>
          <p:cNvSpPr txBox="1">
            <a:spLocks/>
          </p:cNvSpPr>
          <p:nvPr/>
        </p:nvSpPr>
        <p:spPr>
          <a:xfrm>
            <a:off x="5986919" y="1711912"/>
            <a:ext cx="6002240" cy="34778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ea typeface="맑은 고딕"/>
              </a:rPr>
              <a:t>A.</a:t>
            </a:r>
            <a:r>
              <a:rPr lang="ko-KR" altLang="en-US" sz="2000" b="1">
                <a:ea typeface="Noto Sans KR"/>
              </a:rPr>
              <a:t> </a:t>
            </a:r>
            <a:r>
              <a:rPr lang="ko-KR" sz="2000" b="1" err="1">
                <a:ea typeface="Noto Sans KR"/>
              </a:rPr>
              <a:t>WebClient</a:t>
            </a:r>
            <a:r>
              <a:rPr lang="ko-KR" sz="2000" b="1">
                <a:ea typeface="Noto Sans KR"/>
              </a:rPr>
              <a:t> 기반 외부 API 비동기 통신</a:t>
            </a:r>
          </a:p>
          <a:p>
            <a:pPr marL="742950" lvl="1" indent="-285750">
              <a:buFont typeface="Courier New"/>
              <a:buChar char="o"/>
            </a:pPr>
            <a:r>
              <a:rPr lang="en-US" altLang="ko-KR">
                <a:ea typeface="+mn-lt"/>
                <a:cs typeface="+mn-lt"/>
              </a:rPr>
              <a:t>REST</a:t>
            </a:r>
            <a:r>
              <a:rPr lang="ko-KR">
                <a:ea typeface="+mn-lt"/>
                <a:cs typeface="+mn-lt"/>
              </a:rPr>
              <a:t> 직접 호출 / 공통 파라미터 자동 적용</a:t>
            </a:r>
            <a:endParaRPr lang="ko-KR" altLang="en-US">
              <a:ea typeface="Noto Sans KR"/>
            </a:endParaRPr>
          </a:p>
          <a:p>
            <a:pPr marL="742950" lvl="1" indent="-285750">
              <a:buFont typeface="Courier New"/>
              <a:buChar char="o"/>
            </a:pPr>
            <a:r>
              <a:rPr lang="ko-KR" altLang="en-US">
                <a:ea typeface="Noto Sans KR"/>
                <a:cs typeface="+mn-lt"/>
              </a:rPr>
              <a:t>공통 파라미터 자동 주입</a:t>
            </a:r>
            <a:r>
              <a:rPr lang="en-US" altLang="ko-KR">
                <a:ea typeface="+mn-lt"/>
                <a:cs typeface="+mn-lt"/>
              </a:rPr>
              <a:t>(</a:t>
            </a:r>
            <a:r>
              <a:rPr lang="ko-KR" altLang="en-US">
                <a:ea typeface="Noto Sans KR"/>
                <a:cs typeface="+mn-lt"/>
              </a:rPr>
              <a:t>키</a:t>
            </a:r>
            <a:r>
              <a:rPr lang="en-US" altLang="ko-KR">
                <a:ea typeface="+mn-lt"/>
                <a:cs typeface="+mn-lt"/>
              </a:rPr>
              <a:t>/</a:t>
            </a:r>
            <a:r>
              <a:rPr lang="ko-KR" altLang="en-US">
                <a:ea typeface="Noto Sans KR"/>
                <a:cs typeface="+mn-lt"/>
              </a:rPr>
              <a:t>언어</a:t>
            </a:r>
            <a:r>
              <a:rPr lang="en-US" altLang="ko-KR">
                <a:ea typeface="+mn-lt"/>
                <a:cs typeface="+mn-lt"/>
              </a:rPr>
              <a:t>/</a:t>
            </a:r>
            <a:r>
              <a:rPr lang="ko-KR" altLang="en-US">
                <a:ea typeface="Noto Sans KR"/>
                <a:cs typeface="+mn-lt"/>
              </a:rPr>
              <a:t>지역</a:t>
            </a:r>
            <a:r>
              <a:rPr lang="en-US" altLang="ko-KR">
                <a:ea typeface="+mn-lt"/>
                <a:cs typeface="+mn-lt"/>
              </a:rPr>
              <a:t>)</a:t>
            </a:r>
            <a:endParaRPr lang="ko-KR" altLang="en-US">
              <a:ea typeface="Noto Sans KR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altLang="ko-KR" err="1">
                <a:ea typeface="+mn-lt"/>
                <a:cs typeface="+mn-lt"/>
              </a:rPr>
              <a:t>WebFlux</a:t>
            </a:r>
            <a:r>
              <a:rPr lang="ko-KR" altLang="en-US">
                <a:ea typeface="Noto Sans KR"/>
                <a:cs typeface="+mn-lt"/>
              </a:rPr>
              <a:t> 기반 비동기 처리로 성능 최적화</a:t>
            </a:r>
            <a:endParaRPr lang="ko-KR" altLang="en-US">
              <a:ea typeface="Noto Sans KR"/>
            </a:endParaRPr>
          </a:p>
          <a:p>
            <a:pPr marL="285750" indent="-285750">
              <a:buFont typeface="Arial"/>
              <a:buChar char="•"/>
            </a:pPr>
            <a:endParaRPr lang="ko-KR" altLang="en-US">
              <a:ea typeface="Noto Sans KR"/>
            </a:endParaRPr>
          </a:p>
          <a:p>
            <a:r>
              <a:rPr lang="en-US" altLang="ko-KR" sz="2000" b="1">
                <a:ea typeface="맑은 고딕"/>
              </a:rPr>
              <a:t>B.</a:t>
            </a:r>
            <a:r>
              <a:rPr lang="ko-KR" altLang="en-US" sz="2000" b="1">
                <a:ea typeface="Noto Sans KR"/>
              </a:rPr>
              <a:t> </a:t>
            </a:r>
            <a:r>
              <a:rPr lang="en-US" altLang="ko-KR" sz="2000" b="1">
                <a:ea typeface="맑은 고딕"/>
              </a:rPr>
              <a:t>Axios</a:t>
            </a:r>
            <a:r>
              <a:rPr lang="ko-KR" altLang="en-US" sz="2000" b="1">
                <a:ea typeface="Noto Sans KR"/>
              </a:rPr>
              <a:t> </a:t>
            </a:r>
            <a:r>
              <a:rPr lang="en-US" altLang="ko-KR" sz="2000" b="1">
                <a:ea typeface="맑은 고딕"/>
              </a:rPr>
              <a:t>+</a:t>
            </a:r>
            <a:r>
              <a:rPr lang="ko-KR" altLang="en-US" sz="2000" b="1">
                <a:ea typeface="Noto Sans KR"/>
              </a:rPr>
              <a:t> </a:t>
            </a:r>
            <a:r>
              <a:rPr lang="en-US" altLang="ko-KR" sz="2000" b="1" err="1">
                <a:ea typeface="맑은 고딕"/>
              </a:rPr>
              <a:t>WebClient</a:t>
            </a:r>
            <a:r>
              <a:rPr lang="ko-KR" altLang="en-US" sz="2000" b="1">
                <a:ea typeface="Noto Sans KR"/>
              </a:rPr>
              <a:t> 조합 </a:t>
            </a:r>
            <a:r>
              <a:rPr lang="en-US" altLang="ko-KR" sz="2000" b="1">
                <a:ea typeface="맑은 고딕"/>
              </a:rPr>
              <a:t>API</a:t>
            </a:r>
            <a:r>
              <a:rPr lang="ko-KR" altLang="en-US" sz="2000" b="1">
                <a:ea typeface="Noto Sans KR"/>
              </a:rPr>
              <a:t> 게이트웨이 구조</a:t>
            </a:r>
            <a:endParaRPr lang="ko-KR" altLang="en-US" sz="2000">
              <a:ea typeface="Noto Sans KR"/>
            </a:endParaRPr>
          </a:p>
          <a:p>
            <a:pPr marL="742950" lvl="1" indent="-285750">
              <a:buFont typeface="Courier New"/>
              <a:buChar char="o"/>
            </a:pPr>
            <a:r>
              <a:rPr lang="ko-KR" altLang="en-US" err="1">
                <a:ea typeface="Noto Sans KR"/>
                <a:cs typeface="+mn-lt"/>
              </a:rPr>
              <a:t>백엔드에서</a:t>
            </a:r>
            <a:r>
              <a:rPr lang="ko-KR" altLang="en-US">
                <a:ea typeface="Noto Sans KR"/>
                <a:cs typeface="+mn-lt"/>
              </a:rPr>
              <a:t> </a:t>
            </a:r>
            <a:r>
              <a:rPr lang="ko-KR">
                <a:ea typeface="Noto Sans KR"/>
                <a:cs typeface="+mn-lt"/>
              </a:rPr>
              <a:t>외부 API</a:t>
            </a:r>
            <a:r>
              <a:rPr lang="ko-KR" altLang="en-US">
                <a:ea typeface="Noto Sans KR"/>
                <a:cs typeface="+mn-lt"/>
              </a:rPr>
              <a:t> 통합 처리</a:t>
            </a:r>
          </a:p>
          <a:p>
            <a:pPr marL="742950" lvl="1" indent="-285750">
              <a:buFont typeface="Courier New"/>
              <a:buChar char="o"/>
            </a:pPr>
            <a:r>
              <a:rPr lang="ko-KR" altLang="en-US">
                <a:ea typeface="Noto Sans KR"/>
                <a:cs typeface="+mn-lt"/>
              </a:rPr>
              <a:t>모든 </a:t>
            </a:r>
            <a:r>
              <a:rPr lang="en-US" altLang="ko-KR">
                <a:ea typeface="+mn-lt"/>
                <a:cs typeface="+mn-lt"/>
              </a:rPr>
              <a:t>API</a:t>
            </a:r>
            <a:r>
              <a:rPr lang="ko-KR" altLang="en-US" err="1">
                <a:ea typeface="Noto Sans KR"/>
                <a:cs typeface="+mn-lt"/>
              </a:rPr>
              <a:t>를</a:t>
            </a:r>
            <a:r>
              <a:rPr lang="ko-KR" altLang="en-US">
                <a:ea typeface="Noto Sans KR"/>
                <a:cs typeface="+mn-lt"/>
              </a:rPr>
              <a:t> 동일 패턴으로 관리</a:t>
            </a:r>
            <a:endParaRPr lang="en-US" altLang="ko-KR">
              <a:ea typeface="맑은 고딕"/>
            </a:endParaRPr>
          </a:p>
          <a:p>
            <a:pPr marL="285750" indent="-285750">
              <a:buFont typeface="Arial"/>
              <a:buChar char="•"/>
            </a:pPr>
            <a:endParaRPr lang="ko-KR" altLang="en-US">
              <a:ea typeface="Noto Sans KR"/>
            </a:endParaRPr>
          </a:p>
          <a:p>
            <a:r>
              <a:rPr lang="en-US" altLang="ko-KR" sz="2000" b="1">
                <a:ea typeface="맑은 고딕"/>
              </a:rPr>
              <a:t>C.</a:t>
            </a:r>
            <a:r>
              <a:rPr lang="ko-KR" altLang="en-US" sz="2000" b="1">
                <a:ea typeface="Noto Sans KR"/>
              </a:rPr>
              <a:t> 보안 아키텍처</a:t>
            </a:r>
            <a:endParaRPr lang="ko-KR" altLang="en-US" sz="2000">
              <a:ea typeface="Noto Sans KR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altLang="ko-KR">
                <a:ea typeface="+mn-lt"/>
                <a:cs typeface="+mn-lt"/>
              </a:rPr>
              <a:t>API</a:t>
            </a:r>
            <a:r>
              <a:rPr lang="ko-KR" altLang="en-US">
                <a:ea typeface="Noto Sans KR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Key</a:t>
            </a:r>
            <a:r>
              <a:rPr lang="ko-KR" altLang="en-US" err="1">
                <a:ea typeface="Noto Sans KR"/>
                <a:cs typeface="+mn-lt"/>
              </a:rPr>
              <a:t>를</a:t>
            </a:r>
            <a:r>
              <a:rPr lang="ko-KR" altLang="en-US">
                <a:ea typeface="Noto Sans KR"/>
                <a:cs typeface="+mn-lt"/>
              </a:rPr>
              <a:t> </a:t>
            </a:r>
            <a:r>
              <a:rPr lang="ko-KR" altLang="en-US" err="1">
                <a:ea typeface="Noto Sans KR"/>
                <a:cs typeface="+mn-lt"/>
              </a:rPr>
              <a:t>백엔드에서만</a:t>
            </a:r>
            <a:r>
              <a:rPr lang="ko-KR" altLang="en-US">
                <a:ea typeface="Noto Sans KR"/>
                <a:cs typeface="+mn-lt"/>
              </a:rPr>
              <a:t> 관리</a:t>
            </a:r>
            <a:r>
              <a:rPr lang="en-US" altLang="ko-KR">
                <a:ea typeface="+mn-lt"/>
                <a:cs typeface="+mn-lt"/>
              </a:rPr>
              <a:t>,</a:t>
            </a:r>
            <a:r>
              <a:rPr lang="ko-KR" altLang="en-US">
                <a:ea typeface="Noto Sans KR"/>
                <a:cs typeface="+mn-lt"/>
              </a:rPr>
              <a:t> </a:t>
            </a:r>
            <a:r>
              <a:rPr lang="en-US" altLang="ko-KR">
                <a:ea typeface="+mn-lt"/>
                <a:cs typeface="+mn-lt"/>
              </a:rPr>
              <a:t>React</a:t>
            </a:r>
            <a:r>
              <a:rPr lang="ko-KR" altLang="en-US" err="1">
                <a:ea typeface="Noto Sans KR"/>
                <a:cs typeface="+mn-lt"/>
              </a:rPr>
              <a:t>에</a:t>
            </a:r>
            <a:r>
              <a:rPr lang="ko-KR" altLang="en-US">
                <a:ea typeface="Noto Sans KR"/>
                <a:cs typeface="+mn-lt"/>
              </a:rPr>
              <a:t> 노출 없음</a:t>
            </a:r>
            <a:endParaRPr lang="ko-KR" altLang="en-US">
              <a:ea typeface="Noto Sans KR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altLang="ko-KR">
                <a:ea typeface="+mn-lt"/>
                <a:cs typeface="+mn-lt"/>
              </a:rPr>
              <a:t>Proxy</a:t>
            </a:r>
            <a:r>
              <a:rPr lang="ko-KR" altLang="en-US">
                <a:ea typeface="Noto Sans KR"/>
                <a:cs typeface="+mn-lt"/>
              </a:rPr>
              <a:t> 패턴으로 외부 </a:t>
            </a:r>
            <a:r>
              <a:rPr lang="en-US" altLang="ko-KR">
                <a:ea typeface="+mn-lt"/>
                <a:cs typeface="+mn-lt"/>
              </a:rPr>
              <a:t>API</a:t>
            </a:r>
            <a:r>
              <a:rPr lang="ko-KR" altLang="en-US">
                <a:ea typeface="Noto Sans KR"/>
                <a:cs typeface="+mn-lt"/>
              </a:rPr>
              <a:t> 연동 안정성 확보</a:t>
            </a:r>
            <a:endParaRPr lang="ko-KR" altLang="en-US">
              <a:ea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56933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63AA1-1B74-52F4-C08A-72EBF6537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E36831-9F5E-7240-CDE5-F0296C460931}"/>
              </a:ext>
            </a:extLst>
          </p:cNvPr>
          <p:cNvSpPr txBox="1"/>
          <p:nvPr/>
        </p:nvSpPr>
        <p:spPr>
          <a:xfrm>
            <a:off x="3203811" y="184270"/>
            <a:ext cx="97975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WBS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4665E8-8283-FFDF-C92F-20D0B06E6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5008" y="166342"/>
            <a:ext cx="1355340" cy="559078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59DC430-1F82-173C-EDF9-67C925367A52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F0128C3-F3D5-64BF-16E6-A729DE56ED5C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4FE23E-5626-270F-E44A-64F7C6376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 t="6404" r="4799" b="23113"/>
          <a:stretch>
            <a:fillRect/>
          </a:stretch>
        </p:blipFill>
        <p:spPr>
          <a:xfrm>
            <a:off x="788773" y="725420"/>
            <a:ext cx="10614454" cy="582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94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7BF46-3492-AA17-8A95-C31C60AA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55DD7E-3324-EEAD-1378-852D263D2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8" t="76473" r="5054"/>
          <a:stretch>
            <a:fillRect/>
          </a:stretch>
        </p:blipFill>
        <p:spPr>
          <a:xfrm>
            <a:off x="198806" y="58638"/>
            <a:ext cx="11741542" cy="2162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468DEA-E90F-7089-E74A-A84C4CD48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5008" y="166342"/>
            <a:ext cx="1355340" cy="559078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BF6C333-DEFC-8072-3FD1-896CA03386A0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09762B2-926C-2185-5D15-24B22F6B76B4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도표, 평면도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49B646-36D9-4D3F-1F5F-F6E80A693A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" t="6502" r="4800" b="37854"/>
          <a:stretch>
            <a:fillRect/>
          </a:stretch>
        </p:blipFill>
        <p:spPr>
          <a:xfrm>
            <a:off x="220110" y="1554888"/>
            <a:ext cx="11751779" cy="51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8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FF5DF-C167-061E-8CF2-877C2BD88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BCE872-9B65-4F20-776A-F9AD075CF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"/>
          <a:stretch>
            <a:fillRect/>
          </a:stretch>
        </p:blipFill>
        <p:spPr>
          <a:xfrm>
            <a:off x="589429" y="350322"/>
            <a:ext cx="11013141" cy="6507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36432-6068-32E0-5424-DCD41DCFC37E}"/>
              </a:ext>
            </a:extLst>
          </p:cNvPr>
          <p:cNvSpPr txBox="1"/>
          <p:nvPr/>
        </p:nvSpPr>
        <p:spPr>
          <a:xfrm>
            <a:off x="2456037" y="166342"/>
            <a:ext cx="282481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상태 다이어그램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071D54-2ED9-C2DE-3985-95E674FB6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5008" y="166342"/>
            <a:ext cx="1355340" cy="559078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11D2BC3-4EF2-5933-92F8-AD2635F94297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5071E4-98EA-2AEC-4B05-5E3AB77DC54C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73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95CCD-EDAA-2442-75CD-DF70CD557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D9743A-E5CA-09AF-9DEF-69D00242BA86}"/>
              </a:ext>
            </a:extLst>
          </p:cNvPr>
          <p:cNvSpPr txBox="1"/>
          <p:nvPr/>
        </p:nvSpPr>
        <p:spPr>
          <a:xfrm>
            <a:off x="2456037" y="166342"/>
            <a:ext cx="88036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ERD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16F071-CC57-5B20-6A6B-28B5FF452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5008" y="166342"/>
            <a:ext cx="1355340" cy="559078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9F6793B-9EBA-8812-A526-9BF83B8E4EF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67E09CC-5513-8B26-7248-077BAC9B885A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AutoShape 2" descr="이미지">
            <a:extLst>
              <a:ext uri="{FF2B5EF4-FFF2-40B4-BE49-F238E27FC236}">
                <a16:creationId xmlns:a16="http://schemas.microsoft.com/office/drawing/2014/main" id="{040F4C31-9823-3CB2-32CB-61E9483588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827638" cy="28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74A354-A114-E5CE-0F3C-D8A929A12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69"/>
          <a:stretch>
            <a:fillRect/>
          </a:stretch>
        </p:blipFill>
        <p:spPr>
          <a:xfrm>
            <a:off x="573802" y="689562"/>
            <a:ext cx="11044395" cy="61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3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55A2-704D-BFC8-9FF0-B286690CF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FE8D85-0F9B-B90B-D008-700508B76503}"/>
              </a:ext>
            </a:extLst>
          </p:cNvPr>
          <p:cNvSpPr txBox="1"/>
          <p:nvPr/>
        </p:nvSpPr>
        <p:spPr>
          <a:xfrm>
            <a:off x="2456037" y="166342"/>
            <a:ext cx="88036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ERD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C75985-8907-1235-8625-D194A06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5008" y="166342"/>
            <a:ext cx="1355340" cy="559078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C27D718-86C3-8A5E-21B7-F46779770C17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70EFC19-34B0-0E50-4A3B-BCB44B3FA0D5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7D4CC4-92BD-9B03-2947-D74B02F42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0" b="21961"/>
          <a:stretch>
            <a:fillRect/>
          </a:stretch>
        </p:blipFill>
        <p:spPr>
          <a:xfrm>
            <a:off x="575569" y="998226"/>
            <a:ext cx="10799418" cy="5376177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5B8A5C-B444-48D6-4B21-707228847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" t="77442" r="76575" b="2953"/>
          <a:stretch>
            <a:fillRect/>
          </a:stretch>
        </p:blipFill>
        <p:spPr>
          <a:xfrm>
            <a:off x="8464403" y="2814585"/>
            <a:ext cx="2158738" cy="282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6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AF658-DE10-77A9-FC6A-0513F69DB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9D6EF8-8B8E-1E0B-BD66-C4B62E8453A8}"/>
              </a:ext>
            </a:extLst>
          </p:cNvPr>
          <p:cNvSpPr txBox="1"/>
          <p:nvPr/>
        </p:nvSpPr>
        <p:spPr>
          <a:xfrm>
            <a:off x="2374739" y="217115"/>
            <a:ext cx="21066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메뉴 리스트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DC22E8-5EBC-2A2C-3B44-AAB67F74C5F9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B681D7-3DB4-860F-933E-7B80FDD43708}"/>
              </a:ext>
            </a:extLst>
          </p:cNvPr>
          <p:cNvCxnSpPr>
            <a:cxnSpLocks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5579483-B601-4B7E-3F61-AAE8F306C989}"/>
              </a:ext>
            </a:extLst>
          </p:cNvPr>
          <p:cNvSpPr txBox="1">
            <a:spLocks/>
          </p:cNvSpPr>
          <p:nvPr/>
        </p:nvSpPr>
        <p:spPr>
          <a:xfrm>
            <a:off x="604984" y="966984"/>
            <a:ext cx="3428678" cy="12852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메인 페이지</a:t>
            </a:r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충전소 찾기</a:t>
            </a:r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로그인 전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로그인 후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2AEE5-C2B9-3EDE-66EC-8023A0096115}"/>
              </a:ext>
            </a:extLst>
          </p:cNvPr>
          <p:cNvSpPr txBox="1">
            <a:spLocks/>
          </p:cNvSpPr>
          <p:nvPr/>
        </p:nvSpPr>
        <p:spPr>
          <a:xfrm>
            <a:off x="8102917" y="3973164"/>
            <a:ext cx="3484099" cy="170463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관리자 페이지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신고 관리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      (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게시판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댓글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공지사항 관리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     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  <a:cs typeface="Tahoma" panose="020B0604030504040204" pitchFamily="34" charset="0"/>
              </a:rPr>
              <a:t>(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공지사항 리스트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글 작성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506314-D30E-B771-8BB7-F64F31A2D885}"/>
              </a:ext>
            </a:extLst>
          </p:cNvPr>
          <p:cNvSpPr txBox="1"/>
          <p:nvPr/>
        </p:nvSpPr>
        <p:spPr>
          <a:xfrm>
            <a:off x="4481406" y="3977011"/>
            <a:ext cx="2733964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게시판 리스트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글 상세페이지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글 작성페이지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327B1-30E7-FAE2-CBC1-EEFC4C683AF6}"/>
              </a:ext>
            </a:extLst>
          </p:cNvPr>
          <p:cNvSpPr txBox="1">
            <a:spLocks/>
          </p:cNvSpPr>
          <p:nvPr/>
        </p:nvSpPr>
        <p:spPr>
          <a:xfrm>
            <a:off x="4481406" y="962368"/>
            <a:ext cx="3771546" cy="17055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음악 추천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추천 글 작성 페이지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인기 음악 상세페이지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추천 글 상세 페이지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EE541-52E2-B7BE-21A1-4E1099330B44}"/>
              </a:ext>
            </a:extLst>
          </p:cNvPr>
          <p:cNvSpPr txBox="1"/>
          <p:nvPr/>
        </p:nvSpPr>
        <p:spPr>
          <a:xfrm>
            <a:off x="8167572" y="962368"/>
            <a:ext cx="2733964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공지사항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글 상세페이지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즐겨찾기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영화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음악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9E0D84-ECD6-ED04-832A-048880AC6410}"/>
              </a:ext>
            </a:extLst>
          </p:cNvPr>
          <p:cNvSpPr txBox="1"/>
          <p:nvPr/>
        </p:nvSpPr>
        <p:spPr>
          <a:xfrm>
            <a:off x="604984" y="2436008"/>
            <a:ext cx="292422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로그인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아이디 찾기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찾기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4D521-5ECB-F1C7-3829-EEE377A33DAA}"/>
              </a:ext>
            </a:extLst>
          </p:cNvPr>
          <p:cNvSpPr txBox="1"/>
          <p:nvPr/>
        </p:nvSpPr>
        <p:spPr>
          <a:xfrm>
            <a:off x="604984" y="3831962"/>
            <a:ext cx="1916543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7F90CC-C740-B3DA-D9C7-82C4B2AB44F4}"/>
              </a:ext>
            </a:extLst>
          </p:cNvPr>
          <p:cNvSpPr txBox="1"/>
          <p:nvPr/>
        </p:nvSpPr>
        <p:spPr>
          <a:xfrm>
            <a:off x="604984" y="4396920"/>
            <a:ext cx="2988875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영화 추천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추천 글 작성 페이지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인기 영화 상세페이지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  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추천 글 상세 페이지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B30727-55AF-3132-5D24-9917CA80D9F4}"/>
              </a:ext>
            </a:extLst>
          </p:cNvPr>
          <p:cNvSpPr txBox="1"/>
          <p:nvPr/>
        </p:nvSpPr>
        <p:spPr>
          <a:xfrm>
            <a:off x="4481406" y="3300686"/>
            <a:ext cx="1551709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운세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19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8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009BAF-3F42-4746-6BD9-86EAFA370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339819-8396-3BFC-FEA8-E487101F245A}"/>
              </a:ext>
            </a:extLst>
          </p:cNvPr>
          <p:cNvSpPr txBox="1"/>
          <p:nvPr/>
        </p:nvSpPr>
        <p:spPr>
          <a:xfrm>
            <a:off x="4023959" y="3044280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4400">
                <a:solidFill>
                  <a:srgbClr val="F3F3F3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UI/UX 구현 결과</a:t>
            </a:r>
            <a:endParaRPr lang="ko-KR" altLang="ko-KR" sz="4400">
              <a:solidFill>
                <a:srgbClr val="F3F3F3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B74B74B-BE6F-4D43-418F-2502897B15D8}"/>
              </a:ext>
            </a:extLst>
          </p:cNvPr>
          <p:cNvCxnSpPr>
            <a:cxnSpLocks/>
          </p:cNvCxnSpPr>
          <p:nvPr/>
        </p:nvCxnSpPr>
        <p:spPr>
          <a:xfrm>
            <a:off x="1726406" y="6020698"/>
            <a:ext cx="8739188" cy="0"/>
          </a:xfrm>
          <a:prstGeom prst="line">
            <a:avLst/>
          </a:prstGeom>
          <a:ln w="6350">
            <a:solidFill>
              <a:srgbClr val="F3F3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FF38789-DC95-0C31-D669-EDB58FD231C3}"/>
              </a:ext>
            </a:extLst>
          </p:cNvPr>
          <p:cNvCxnSpPr>
            <a:cxnSpLocks/>
          </p:cNvCxnSpPr>
          <p:nvPr/>
        </p:nvCxnSpPr>
        <p:spPr>
          <a:xfrm>
            <a:off x="1732342" y="703022"/>
            <a:ext cx="8727315" cy="0"/>
          </a:xfrm>
          <a:prstGeom prst="line">
            <a:avLst/>
          </a:prstGeom>
          <a:ln w="6350">
            <a:solidFill>
              <a:srgbClr val="F3F3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97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4A60D-682F-301E-6B5C-19F8A2332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0AB065-03B8-5AF4-5293-4ED21D31E25C}"/>
              </a:ext>
            </a:extLst>
          </p:cNvPr>
          <p:cNvSpPr txBox="1"/>
          <p:nvPr/>
        </p:nvSpPr>
        <p:spPr>
          <a:xfrm>
            <a:off x="2057239" y="26615"/>
            <a:ext cx="415690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메인페이지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전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)-1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5886294-E7E1-3C69-2B02-5AFA5A83A899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B203C4-4139-564D-5DE4-3B6590DA8285}"/>
              </a:ext>
            </a:extLst>
          </p:cNvPr>
          <p:cNvCxnSpPr>
            <a:cxnSpLocks/>
          </p:cNvCxnSpPr>
          <p:nvPr/>
        </p:nvCxnSpPr>
        <p:spPr>
          <a:xfrm>
            <a:off x="4181168" y="293481"/>
            <a:ext cx="7454380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지도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74E921-9EEC-2A22-856A-50E51AC3E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648" y="1058417"/>
            <a:ext cx="9514703" cy="52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79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093E2-BCA3-3167-F4E0-4601B743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66D8E7-37A3-37FE-339A-5A59F5622928}"/>
              </a:ext>
            </a:extLst>
          </p:cNvPr>
          <p:cNvSpPr txBox="1"/>
          <p:nvPr/>
        </p:nvSpPr>
        <p:spPr>
          <a:xfrm>
            <a:off x="2057239" y="26615"/>
            <a:ext cx="379943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메인페이지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후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1478FD-C239-0438-0A07-A1B5C6C8BD95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BF42430-3AAF-A01A-47D7-018D0A6418C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579357" y="288225"/>
            <a:ext cx="6056191" cy="5256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EA6F83-41EA-A76C-B511-72B2CD6115FC}"/>
              </a:ext>
            </a:extLst>
          </p:cNvPr>
          <p:cNvSpPr txBox="1"/>
          <p:nvPr/>
        </p:nvSpPr>
        <p:spPr>
          <a:xfrm>
            <a:off x="3805064" y="3062778"/>
            <a:ext cx="390203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햄버거창까지 캡처하기</a:t>
            </a:r>
          </a:p>
        </p:txBody>
      </p:sp>
      <p:pic>
        <p:nvPicPr>
          <p:cNvPr id="5" name="그림 4" descr="텍스트, 지도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D8875E-F9B8-A1DF-0A45-F584F01E4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75" y="822970"/>
            <a:ext cx="9363849" cy="5558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7891FF-C727-7980-3B6E-8EDF1E0885ED}"/>
              </a:ext>
            </a:extLst>
          </p:cNvPr>
          <p:cNvSpPr/>
          <p:nvPr/>
        </p:nvSpPr>
        <p:spPr>
          <a:xfrm>
            <a:off x="9284629" y="798305"/>
            <a:ext cx="1282434" cy="1374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11471-7DD6-D316-E6A7-0CDD1A556D88}"/>
              </a:ext>
            </a:extLst>
          </p:cNvPr>
          <p:cNvSpPr txBox="1"/>
          <p:nvPr/>
        </p:nvSpPr>
        <p:spPr>
          <a:xfrm>
            <a:off x="8846296" y="2401058"/>
            <a:ext cx="316696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로그인 후 아이디와 햄버거 아이콘이 노출되며 아이콘 클릭 시 네비게이션 노출됨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.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707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32EDCE-25E0-3117-6C26-C748B23D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6735A5-E8E0-9677-AD8A-519CBDAECE40}"/>
              </a:ext>
            </a:extLst>
          </p:cNvPr>
          <p:cNvSpPr/>
          <p:nvPr/>
        </p:nvSpPr>
        <p:spPr>
          <a:xfrm>
            <a:off x="5023527" y="568537"/>
            <a:ext cx="2389655" cy="437913"/>
          </a:xfrm>
          <a:prstGeom prst="roundRect">
            <a:avLst>
              <a:gd name="adj" fmla="val 50000"/>
            </a:avLst>
          </a:prstGeom>
          <a:solidFill>
            <a:srgbClr val="004E89"/>
          </a:solidFill>
          <a:ln>
            <a:solidFill>
              <a:srgbClr val="004E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F3F3F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CONTENTS</a:t>
            </a:r>
            <a:endParaRPr lang="ko-KR" altLang="en-US" sz="2000" b="1">
              <a:solidFill>
                <a:srgbClr val="F3F3F3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FB16A-178B-E39A-AC44-67BB98EA9ABB}"/>
              </a:ext>
            </a:extLst>
          </p:cNvPr>
          <p:cNvGrpSpPr/>
          <p:nvPr/>
        </p:nvGrpSpPr>
        <p:grpSpPr>
          <a:xfrm>
            <a:off x="684357" y="1998882"/>
            <a:ext cx="3609988" cy="475129"/>
            <a:chOff x="4037456" y="1598257"/>
            <a:chExt cx="3609988" cy="47512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8441ABB-F78D-D97B-97DE-14F4F6058D09}"/>
                </a:ext>
              </a:extLst>
            </p:cNvPr>
            <p:cNvSpPr/>
            <p:nvPr/>
          </p:nvSpPr>
          <p:spPr>
            <a:xfrm>
              <a:off x="4037456" y="1598257"/>
              <a:ext cx="475129" cy="475129"/>
            </a:xfrm>
            <a:prstGeom prst="ellipse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1</a:t>
              </a:r>
              <a:endParaRPr lang="ko-KR" altLang="en-US" sz="2400">
                <a:solidFill>
                  <a:srgbClr val="F3F3F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B00BBF-AC7D-EBE7-A6E8-93E3F9BADE7F}"/>
                </a:ext>
              </a:extLst>
            </p:cNvPr>
            <p:cNvSpPr txBox="1">
              <a:spLocks/>
            </p:cNvSpPr>
            <p:nvPr/>
          </p:nvSpPr>
          <p:spPr>
            <a:xfrm>
              <a:off x="6895315" y="1611721"/>
              <a:ext cx="752129" cy="461665"/>
            </a:xfrm>
            <a:prstGeom prst="rect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개요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F2806EB-71BB-C5A1-9320-494E6931B1C4}"/>
                </a:ext>
              </a:extLst>
            </p:cNvPr>
            <p:cNvCxnSpPr>
              <a:cxnSpLocks/>
            </p:cNvCxnSpPr>
            <p:nvPr/>
          </p:nvCxnSpPr>
          <p:spPr>
            <a:xfrm>
              <a:off x="4990140" y="1835822"/>
              <a:ext cx="1434545" cy="6732"/>
            </a:xfrm>
            <a:prstGeom prst="line">
              <a:avLst/>
            </a:prstGeom>
            <a:solidFill>
              <a:srgbClr val="004E89"/>
            </a:solidFill>
            <a:ln w="6350">
              <a:solidFill>
                <a:srgbClr val="004E89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77A91C-8DF2-F13F-4716-B83102E94D63}"/>
              </a:ext>
            </a:extLst>
          </p:cNvPr>
          <p:cNvSpPr>
            <a:spLocks/>
          </p:cNvSpPr>
          <p:nvPr/>
        </p:nvSpPr>
        <p:spPr>
          <a:xfrm>
            <a:off x="161365" y="166342"/>
            <a:ext cx="11842376" cy="6525316"/>
          </a:xfrm>
          <a:prstGeom prst="rect">
            <a:avLst/>
          </a:prstGeom>
          <a:noFill/>
          <a:ln w="6350">
            <a:solidFill>
              <a:srgbClr val="004E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3" name="그림 2" descr="그래픽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8ACE5F-188D-C5EC-323F-9910E1DDF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1" y="166342"/>
            <a:ext cx="1635879" cy="117887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6949F8D-E09B-B6F7-6C0B-D6BC05B033D3}"/>
              </a:ext>
            </a:extLst>
          </p:cNvPr>
          <p:cNvGrpSpPr/>
          <p:nvPr/>
        </p:nvGrpSpPr>
        <p:grpSpPr>
          <a:xfrm>
            <a:off x="684357" y="3384679"/>
            <a:ext cx="4264013" cy="473905"/>
            <a:chOff x="4037456" y="1598257"/>
            <a:chExt cx="4264013" cy="52129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4D66C2B-D811-D04A-482B-33301ADA01F0}"/>
                </a:ext>
              </a:extLst>
            </p:cNvPr>
            <p:cNvSpPr/>
            <p:nvPr/>
          </p:nvSpPr>
          <p:spPr>
            <a:xfrm>
              <a:off x="4037456" y="1598257"/>
              <a:ext cx="475129" cy="475129"/>
            </a:xfrm>
            <a:prstGeom prst="ellipse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2</a:t>
              </a:r>
              <a:endParaRPr lang="ko-KR" altLang="en-US" sz="2400">
                <a:solidFill>
                  <a:srgbClr val="F3F3F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AA8445-F331-7764-16A9-F9932C0D6B0D}"/>
                </a:ext>
              </a:extLst>
            </p:cNvPr>
            <p:cNvSpPr txBox="1">
              <a:spLocks/>
            </p:cNvSpPr>
            <p:nvPr/>
          </p:nvSpPr>
          <p:spPr>
            <a:xfrm>
              <a:off x="6895315" y="1611721"/>
              <a:ext cx="1406154" cy="507832"/>
            </a:xfrm>
            <a:prstGeom prst="rect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개발 환경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A112E22-C6D3-B959-4BAA-31AE1502D6BB}"/>
                </a:ext>
              </a:extLst>
            </p:cNvPr>
            <p:cNvCxnSpPr>
              <a:cxnSpLocks/>
            </p:cNvCxnSpPr>
            <p:nvPr/>
          </p:nvCxnSpPr>
          <p:spPr>
            <a:xfrm>
              <a:off x="4990140" y="1835822"/>
              <a:ext cx="1434545" cy="6732"/>
            </a:xfrm>
            <a:prstGeom prst="line">
              <a:avLst/>
            </a:prstGeom>
            <a:solidFill>
              <a:srgbClr val="004E89"/>
            </a:solidFill>
            <a:ln w="6350">
              <a:solidFill>
                <a:srgbClr val="004E89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9845CB-4A8F-C700-85D3-E10CC2D48361}"/>
              </a:ext>
            </a:extLst>
          </p:cNvPr>
          <p:cNvGrpSpPr/>
          <p:nvPr/>
        </p:nvGrpSpPr>
        <p:grpSpPr>
          <a:xfrm>
            <a:off x="684357" y="5068206"/>
            <a:ext cx="4531715" cy="475129"/>
            <a:chOff x="4037456" y="1598257"/>
            <a:chExt cx="4531715" cy="47512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F616228-9D8A-AFB4-8930-E09A9E37C4B5}"/>
                </a:ext>
              </a:extLst>
            </p:cNvPr>
            <p:cNvSpPr/>
            <p:nvPr/>
          </p:nvSpPr>
          <p:spPr>
            <a:xfrm>
              <a:off x="4037456" y="1598257"/>
              <a:ext cx="475129" cy="475129"/>
            </a:xfrm>
            <a:prstGeom prst="ellipse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3</a:t>
              </a:r>
              <a:endParaRPr lang="ko-KR" altLang="en-US" sz="2400">
                <a:solidFill>
                  <a:srgbClr val="F3F3F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5245AC-D898-D592-DE0F-01A62A1047A0}"/>
                </a:ext>
              </a:extLst>
            </p:cNvPr>
            <p:cNvSpPr txBox="1">
              <a:spLocks/>
            </p:cNvSpPr>
            <p:nvPr/>
          </p:nvSpPr>
          <p:spPr>
            <a:xfrm>
              <a:off x="6895315" y="1611721"/>
              <a:ext cx="1673856" cy="461665"/>
            </a:xfrm>
            <a:prstGeom prst="rect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메뉴 리스트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3AE774A-D2B3-814E-489E-2A5A7A351CF4}"/>
                </a:ext>
              </a:extLst>
            </p:cNvPr>
            <p:cNvCxnSpPr>
              <a:cxnSpLocks/>
            </p:cNvCxnSpPr>
            <p:nvPr/>
          </p:nvCxnSpPr>
          <p:spPr>
            <a:xfrm>
              <a:off x="4990140" y="1835822"/>
              <a:ext cx="1434545" cy="6732"/>
            </a:xfrm>
            <a:prstGeom prst="line">
              <a:avLst/>
            </a:prstGeom>
            <a:solidFill>
              <a:srgbClr val="004E89"/>
            </a:solidFill>
            <a:ln w="6350">
              <a:solidFill>
                <a:srgbClr val="004E89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95915D8-E4FF-9E91-CA58-24BC858FF81E}"/>
              </a:ext>
            </a:extLst>
          </p:cNvPr>
          <p:cNvSpPr txBox="1"/>
          <p:nvPr/>
        </p:nvSpPr>
        <p:spPr>
          <a:xfrm>
            <a:off x="3137100" y="3914490"/>
            <a:ext cx="3772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―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WBS</a:t>
            </a:r>
          </a:p>
          <a:p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―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 상태 다이어그램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―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ERD</a:t>
            </a:r>
          </a:p>
          <a:p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92F44C-FAF8-6722-24B3-87658F39168E}"/>
              </a:ext>
            </a:extLst>
          </p:cNvPr>
          <p:cNvSpPr txBox="1"/>
          <p:nvPr/>
        </p:nvSpPr>
        <p:spPr>
          <a:xfrm>
            <a:off x="3137100" y="2572303"/>
            <a:ext cx="3772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기획의도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―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사용 언어 및 협업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tool</a:t>
            </a:r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430930B-B498-0EEF-81C5-BF0BC92DD509}"/>
              </a:ext>
            </a:extLst>
          </p:cNvPr>
          <p:cNvGrpSpPr/>
          <p:nvPr/>
        </p:nvGrpSpPr>
        <p:grpSpPr>
          <a:xfrm>
            <a:off x="6312094" y="1998881"/>
            <a:ext cx="5195549" cy="475129"/>
            <a:chOff x="4037456" y="1598257"/>
            <a:chExt cx="5195549" cy="475129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3A13D92-39A3-3CCB-866C-771DCAED9A9F}"/>
                </a:ext>
              </a:extLst>
            </p:cNvPr>
            <p:cNvSpPr/>
            <p:nvPr/>
          </p:nvSpPr>
          <p:spPr>
            <a:xfrm>
              <a:off x="4037456" y="1598257"/>
              <a:ext cx="475129" cy="475129"/>
            </a:xfrm>
            <a:prstGeom prst="ellipse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4</a:t>
              </a:r>
              <a:endParaRPr lang="ko-KR" altLang="en-US" sz="2400">
                <a:solidFill>
                  <a:srgbClr val="F3F3F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35B9C0-791E-E629-B335-8FD9CB6A91ED}"/>
                </a:ext>
              </a:extLst>
            </p:cNvPr>
            <p:cNvSpPr txBox="1">
              <a:spLocks/>
            </p:cNvSpPr>
            <p:nvPr/>
          </p:nvSpPr>
          <p:spPr>
            <a:xfrm>
              <a:off x="6887491" y="1598257"/>
              <a:ext cx="2345514" cy="461665"/>
            </a:xfrm>
            <a:prstGeom prst="rect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ko-KR" sz="2400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+mn-lt"/>
                </a:rPr>
                <a:t>UI/UX 구현 결과</a:t>
              </a:r>
              <a:endParaRPr lang="ko-KR" altLang="ko-KR" sz="2400">
                <a:solidFill>
                  <a:srgbClr val="F3F3F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9E6AFCE3-1942-C0B5-9468-B3EF5A8BB87A}"/>
                </a:ext>
              </a:extLst>
            </p:cNvPr>
            <p:cNvCxnSpPr>
              <a:cxnSpLocks/>
            </p:cNvCxnSpPr>
            <p:nvPr/>
          </p:nvCxnSpPr>
          <p:spPr>
            <a:xfrm>
              <a:off x="4990140" y="1835822"/>
              <a:ext cx="1434545" cy="6732"/>
            </a:xfrm>
            <a:prstGeom prst="line">
              <a:avLst/>
            </a:prstGeom>
            <a:solidFill>
              <a:srgbClr val="004E89"/>
            </a:solidFill>
            <a:ln w="6350">
              <a:solidFill>
                <a:srgbClr val="004E89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1E892B-492A-25ED-8FA3-DFE3596F4F61}"/>
              </a:ext>
            </a:extLst>
          </p:cNvPr>
          <p:cNvGrpSpPr/>
          <p:nvPr/>
        </p:nvGrpSpPr>
        <p:grpSpPr>
          <a:xfrm>
            <a:off x="6308476" y="3363081"/>
            <a:ext cx="4177451" cy="475129"/>
            <a:chOff x="4037456" y="1598257"/>
            <a:chExt cx="4177451" cy="475129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B5E555C-2EBB-166E-E67B-A6FAC3ADCEB8}"/>
                </a:ext>
              </a:extLst>
            </p:cNvPr>
            <p:cNvSpPr/>
            <p:nvPr/>
          </p:nvSpPr>
          <p:spPr>
            <a:xfrm>
              <a:off x="4037456" y="1598257"/>
              <a:ext cx="475129" cy="475129"/>
            </a:xfrm>
            <a:prstGeom prst="ellipse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5</a:t>
              </a:r>
              <a:endParaRPr lang="ko-KR" altLang="en-US" sz="2400">
                <a:solidFill>
                  <a:srgbClr val="F3F3F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3C1593-E7BF-7ACD-BD8D-089620C0A757}"/>
                </a:ext>
              </a:extLst>
            </p:cNvPr>
            <p:cNvSpPr txBox="1">
              <a:spLocks/>
            </p:cNvSpPr>
            <p:nvPr/>
          </p:nvSpPr>
          <p:spPr>
            <a:xfrm>
              <a:off x="6895315" y="1611721"/>
              <a:ext cx="1319592" cy="461665"/>
            </a:xfrm>
            <a:prstGeom prst="rect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시연영상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D8A9C0F-056A-02EA-F759-DD0BACC8294C}"/>
                </a:ext>
              </a:extLst>
            </p:cNvPr>
            <p:cNvCxnSpPr>
              <a:cxnSpLocks/>
            </p:cNvCxnSpPr>
            <p:nvPr/>
          </p:nvCxnSpPr>
          <p:spPr>
            <a:xfrm>
              <a:off x="4990140" y="1835822"/>
              <a:ext cx="1434545" cy="6732"/>
            </a:xfrm>
            <a:prstGeom prst="line">
              <a:avLst/>
            </a:prstGeom>
            <a:solidFill>
              <a:srgbClr val="004E89"/>
            </a:solidFill>
            <a:ln w="6350">
              <a:solidFill>
                <a:srgbClr val="004E89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024BDFE-5742-5245-8892-ED8A6927C035}"/>
              </a:ext>
            </a:extLst>
          </p:cNvPr>
          <p:cNvGrpSpPr/>
          <p:nvPr/>
        </p:nvGrpSpPr>
        <p:grpSpPr>
          <a:xfrm>
            <a:off x="6308476" y="5068206"/>
            <a:ext cx="4815446" cy="475129"/>
            <a:chOff x="4037456" y="1598257"/>
            <a:chExt cx="4815446" cy="47512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E13418A-283D-7C1A-FBCC-0283689C4ED7}"/>
                </a:ext>
              </a:extLst>
            </p:cNvPr>
            <p:cNvSpPr/>
            <p:nvPr/>
          </p:nvSpPr>
          <p:spPr>
            <a:xfrm>
              <a:off x="4037456" y="1598257"/>
              <a:ext cx="475129" cy="475129"/>
            </a:xfrm>
            <a:prstGeom prst="ellipse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6</a:t>
              </a:r>
              <a:endParaRPr lang="ko-KR" altLang="en-US" sz="2400">
                <a:solidFill>
                  <a:srgbClr val="F3F3F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E052DF-EC91-35C4-BFB9-2C08A893C29F}"/>
                </a:ext>
              </a:extLst>
            </p:cNvPr>
            <p:cNvSpPr txBox="1">
              <a:spLocks/>
            </p:cNvSpPr>
            <p:nvPr/>
          </p:nvSpPr>
          <p:spPr>
            <a:xfrm>
              <a:off x="6895315" y="1611721"/>
              <a:ext cx="1957587" cy="461665"/>
            </a:xfrm>
            <a:prstGeom prst="rect">
              <a:avLst/>
            </a:prstGeom>
            <a:solidFill>
              <a:srgbClr val="004E89"/>
            </a:solidFill>
            <a:ln>
              <a:solidFill>
                <a:srgbClr val="004E89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2400" b="1">
                  <a:solidFill>
                    <a:srgbClr val="F3F3F3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프로젝트 후기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89B7ECE-779E-237B-47B1-E2B3A4CBD18C}"/>
                </a:ext>
              </a:extLst>
            </p:cNvPr>
            <p:cNvCxnSpPr>
              <a:cxnSpLocks/>
            </p:cNvCxnSpPr>
            <p:nvPr/>
          </p:nvCxnSpPr>
          <p:spPr>
            <a:xfrm>
              <a:off x="4990140" y="1835822"/>
              <a:ext cx="1434545" cy="6732"/>
            </a:xfrm>
            <a:prstGeom prst="line">
              <a:avLst/>
            </a:prstGeom>
            <a:solidFill>
              <a:srgbClr val="004E89"/>
            </a:solidFill>
            <a:ln w="6350">
              <a:solidFill>
                <a:srgbClr val="004E89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7572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A3653-870E-1FDD-9AA5-FA2CD32F6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C8C4F5-B449-5EB1-BE16-3A2DA4BCCE0B}"/>
              </a:ext>
            </a:extLst>
          </p:cNvPr>
          <p:cNvSpPr txBox="1"/>
          <p:nvPr/>
        </p:nvSpPr>
        <p:spPr>
          <a:xfrm>
            <a:off x="2057239" y="26615"/>
            <a:ext cx="21066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충전소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찾기</a:t>
            </a:r>
            <a:endParaRPr lang="en-US" altLang="ko-KR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1D5D84-3B98-A218-68FA-5F391FBC7FDA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29AC93-9499-6639-E246-00C9C7ED8E5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993988" y="288225"/>
            <a:ext cx="7641560" cy="5256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226EA1-58BF-ABE7-BDB4-54C58DC610DC}"/>
              </a:ext>
            </a:extLst>
          </p:cNvPr>
          <p:cNvSpPr txBox="1"/>
          <p:nvPr/>
        </p:nvSpPr>
        <p:spPr>
          <a:xfrm>
            <a:off x="3805064" y="3062778"/>
            <a:ext cx="390203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햄버거창까지 캡처하기</a:t>
            </a:r>
          </a:p>
        </p:txBody>
      </p:sp>
      <p:pic>
        <p:nvPicPr>
          <p:cNvPr id="5" name="그림 4" descr="텍스트, 지도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7E5175-0757-6BDA-1B78-7EE33681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59" y="837081"/>
            <a:ext cx="9633282" cy="57326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B99134F-9D80-016B-FD2A-FDABA8382B71}"/>
              </a:ext>
            </a:extLst>
          </p:cNvPr>
          <p:cNvSpPr/>
          <p:nvPr/>
        </p:nvSpPr>
        <p:spPr>
          <a:xfrm>
            <a:off x="1205219" y="1361723"/>
            <a:ext cx="3126635" cy="4337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87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85606-2629-7519-D18C-92BA92B24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48AAB-1900-343B-E61A-054DEECEBB7A}"/>
              </a:ext>
            </a:extLst>
          </p:cNvPr>
          <p:cNvSpPr txBox="1"/>
          <p:nvPr/>
        </p:nvSpPr>
        <p:spPr>
          <a:xfrm>
            <a:off x="2057239" y="26615"/>
            <a:ext cx="512993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충전소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찾기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en-US" altLang="ko-KR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식당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리스트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F137542-5EE1-E929-DC51-A0477E60F798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5A1615A-EE3B-0360-BF6E-7554A38EC2D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771991" y="288225"/>
            <a:ext cx="4863557" cy="5256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2D3B8E-CEF0-0ACA-483A-7E119EA0123A}"/>
              </a:ext>
            </a:extLst>
          </p:cNvPr>
          <p:cNvSpPr txBox="1"/>
          <p:nvPr/>
        </p:nvSpPr>
        <p:spPr>
          <a:xfrm>
            <a:off x="3805064" y="3062778"/>
            <a:ext cx="390203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햄버거창까지 캡처하기</a:t>
            </a:r>
          </a:p>
        </p:txBody>
      </p:sp>
      <p:pic>
        <p:nvPicPr>
          <p:cNvPr id="5" name="그림 4" descr="텍스트, 스크린샷, 도표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0364F3-08E0-38B3-B5F7-1B8819EF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59" y="837081"/>
            <a:ext cx="9566762" cy="532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61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89BE2-DD06-E1CD-95E2-5D4930DC3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A9BC49-4BB9-150E-7DDE-B92E4EA1D2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189" t="37106" r="9054" b="7438"/>
          <a:stretch>
            <a:fillRect/>
          </a:stretch>
        </p:blipFill>
        <p:spPr>
          <a:xfrm>
            <a:off x="2136000" y="495389"/>
            <a:ext cx="7920000" cy="6335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EF2F65-83D3-A12B-FD4F-BC940EB1C00A}"/>
              </a:ext>
            </a:extLst>
          </p:cNvPr>
          <p:cNvSpPr txBox="1"/>
          <p:nvPr/>
        </p:nvSpPr>
        <p:spPr>
          <a:xfrm>
            <a:off x="2057239" y="26615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영화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895B7FF-A9C7-205D-5105-DB823752D6A8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33F491C-E325-8EC2-F470-71512F278D10}"/>
              </a:ext>
            </a:extLst>
          </p:cNvPr>
          <p:cNvCxnSpPr>
            <a:cxnSpLocks/>
          </p:cNvCxnSpPr>
          <p:nvPr/>
        </p:nvCxnSpPr>
        <p:spPr>
          <a:xfrm>
            <a:off x="2960050" y="293481"/>
            <a:ext cx="8675498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3DFD23-36AF-7735-F8AE-50133A0646F5}"/>
              </a:ext>
            </a:extLst>
          </p:cNvPr>
          <p:cNvSpPr txBox="1"/>
          <p:nvPr/>
        </p:nvSpPr>
        <p:spPr>
          <a:xfrm>
            <a:off x="6922838" y="602598"/>
            <a:ext cx="71230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영화/음악 페이지 구분하여 이동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E80EBD-76E7-88C4-DBA3-55C4AA646849}"/>
              </a:ext>
            </a:extLst>
          </p:cNvPr>
          <p:cNvSpPr/>
          <p:nvPr/>
        </p:nvSpPr>
        <p:spPr>
          <a:xfrm>
            <a:off x="5460774" y="648408"/>
            <a:ext cx="1282434" cy="666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177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53A6F-60EA-2381-5A35-FA8CA655F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A54AD8-594C-11AF-6FE3-045C9A0E490E}"/>
              </a:ext>
            </a:extLst>
          </p:cNvPr>
          <p:cNvSpPr txBox="1"/>
          <p:nvPr/>
        </p:nvSpPr>
        <p:spPr>
          <a:xfrm>
            <a:off x="2057239" y="26615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영화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98766C-47FE-FF46-2868-C86D0E4A9975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A460BD0-8FB9-989D-73EE-64A251EE725E}"/>
              </a:ext>
            </a:extLst>
          </p:cNvPr>
          <p:cNvCxnSpPr>
            <a:cxnSpLocks/>
          </p:cNvCxnSpPr>
          <p:nvPr/>
        </p:nvCxnSpPr>
        <p:spPr>
          <a:xfrm>
            <a:off x="2960050" y="293481"/>
            <a:ext cx="8675498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그래픽 디자인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3657BC-2499-E230-0D45-916FBBEE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79" y="548640"/>
            <a:ext cx="8422161" cy="6045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D8094FF-F48D-525F-BDB9-B49FCDE5BBAB}"/>
              </a:ext>
            </a:extLst>
          </p:cNvPr>
          <p:cNvSpPr/>
          <p:nvPr/>
        </p:nvSpPr>
        <p:spPr>
          <a:xfrm>
            <a:off x="2199414" y="1542488"/>
            <a:ext cx="1597394" cy="1895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E4C5D7-5AC4-6D4F-1B64-13AFD1D54D13}"/>
              </a:ext>
            </a:extLst>
          </p:cNvPr>
          <p:cNvSpPr txBox="1"/>
          <p:nvPr/>
        </p:nvSpPr>
        <p:spPr>
          <a:xfrm>
            <a:off x="176598" y="2136758"/>
            <a:ext cx="188052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클릭 시 </a:t>
            </a:r>
          </a:p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해당 영화</a:t>
            </a:r>
          </a:p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상세페이지로 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6D72CF-07F6-6C0D-8D38-5E4EFC5B651C}"/>
              </a:ext>
            </a:extLst>
          </p:cNvPr>
          <p:cNvSpPr/>
          <p:nvPr/>
        </p:nvSpPr>
        <p:spPr>
          <a:xfrm>
            <a:off x="7706134" y="3462728"/>
            <a:ext cx="2318754" cy="29825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6F17F-DD36-8B62-42AC-D20E958F6356}"/>
              </a:ext>
            </a:extLst>
          </p:cNvPr>
          <p:cNvSpPr txBox="1"/>
          <p:nvPr/>
        </p:nvSpPr>
        <p:spPr>
          <a:xfrm>
            <a:off x="10174037" y="3802998"/>
            <a:ext cx="1941484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클릭 시 </a:t>
            </a:r>
          </a:p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이용자 추천 </a:t>
            </a:r>
          </a:p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게시글 상세 페이지로 이동</a:t>
            </a:r>
          </a:p>
          <a:p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 Medium"/>
            </a:endParaRPr>
          </a:p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글쓰기 클릭 시</a:t>
            </a:r>
          </a:p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이용자 추천 게시글 작성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445775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A0F88-640E-770C-D1B2-DED52257D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2331CD-62C4-159B-1723-D183BB4E48A3}"/>
              </a:ext>
            </a:extLst>
          </p:cNvPr>
          <p:cNvSpPr txBox="1"/>
          <p:nvPr/>
        </p:nvSpPr>
        <p:spPr>
          <a:xfrm>
            <a:off x="2057239" y="26615"/>
            <a:ext cx="32079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영화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상세 페이지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BC15213-8434-E6F5-8DD7-BF99A4471182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3C5406C-F837-6E70-AEBB-8485EC094049}"/>
              </a:ext>
            </a:extLst>
          </p:cNvPr>
          <p:cNvCxnSpPr>
            <a:cxnSpLocks/>
          </p:cNvCxnSpPr>
          <p:nvPr/>
        </p:nvCxnSpPr>
        <p:spPr>
          <a:xfrm>
            <a:off x="5282214" y="293481"/>
            <a:ext cx="6353334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A34963F-59C3-E444-E196-254706AD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766" t="37964" r="8656" b="15600"/>
          <a:stretch>
            <a:fillRect/>
          </a:stretch>
        </p:blipFill>
        <p:spPr>
          <a:xfrm>
            <a:off x="1433703" y="812163"/>
            <a:ext cx="9324594" cy="60458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1C3026-8B58-7094-03CC-2D9B43041C7D}"/>
              </a:ext>
            </a:extLst>
          </p:cNvPr>
          <p:cNvSpPr/>
          <p:nvPr/>
        </p:nvSpPr>
        <p:spPr>
          <a:xfrm>
            <a:off x="8884694" y="5159449"/>
            <a:ext cx="764274" cy="523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6E2F1B-0637-0715-DE15-8987208B4B53}"/>
              </a:ext>
            </a:extLst>
          </p:cNvPr>
          <p:cNvSpPr/>
          <p:nvPr/>
        </p:nvSpPr>
        <p:spPr>
          <a:xfrm>
            <a:off x="4881654" y="3838648"/>
            <a:ext cx="2836914" cy="523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DC67D-6558-380B-8035-B7177E94F092}"/>
              </a:ext>
            </a:extLst>
          </p:cNvPr>
          <p:cNvSpPr txBox="1"/>
          <p:nvPr/>
        </p:nvSpPr>
        <p:spPr>
          <a:xfrm>
            <a:off x="5073718" y="3071478"/>
            <a:ext cx="71230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즐겨찾기 추가 시 즐겨찾기 페이지에 저장,</a:t>
            </a:r>
          </a:p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트레일러 </a:t>
            </a:r>
            <a:r>
              <a:rPr lang="ko-KR" altLang="en-US" sz="20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보러가기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 클릭 시 해당 </a:t>
            </a:r>
            <a:r>
              <a:rPr lang="ko-KR" altLang="en-US" sz="20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유튜브URL로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1001796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F65FA-87E8-65F4-6184-85C451D2F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2D986-11D8-0382-A239-710758AD57D0}"/>
              </a:ext>
            </a:extLst>
          </p:cNvPr>
          <p:cNvSpPr txBox="1"/>
          <p:nvPr/>
        </p:nvSpPr>
        <p:spPr>
          <a:xfrm>
            <a:off x="2057239" y="26615"/>
            <a:ext cx="33345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영화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추천 글 작성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1E9B5CD-F037-93EC-02A6-117FC9D6E342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D8DC31B-8D01-9E7B-39D9-E55E6643EFC8}"/>
              </a:ext>
            </a:extLst>
          </p:cNvPr>
          <p:cNvCxnSpPr>
            <a:cxnSpLocks/>
          </p:cNvCxnSpPr>
          <p:nvPr/>
        </p:nvCxnSpPr>
        <p:spPr>
          <a:xfrm>
            <a:off x="5282214" y="293481"/>
            <a:ext cx="6353334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753898B-10C3-D3E4-6C26-ED58910BA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171" t="37228" r="11012" b="29078"/>
          <a:stretch>
            <a:fillRect/>
          </a:stretch>
        </p:blipFill>
        <p:spPr>
          <a:xfrm>
            <a:off x="1460094" y="1068516"/>
            <a:ext cx="9271812" cy="51139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282D980-338D-ECB1-00F1-B611059BD93C}"/>
              </a:ext>
            </a:extLst>
          </p:cNvPr>
          <p:cNvSpPr/>
          <p:nvPr/>
        </p:nvSpPr>
        <p:spPr>
          <a:xfrm>
            <a:off x="8725013" y="2163765"/>
            <a:ext cx="764274" cy="523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FAD9D-99A3-7788-22AE-76F3E5C6AC48}"/>
              </a:ext>
            </a:extLst>
          </p:cNvPr>
          <p:cNvSpPr txBox="1"/>
          <p:nvPr/>
        </p:nvSpPr>
        <p:spPr>
          <a:xfrm>
            <a:off x="5622358" y="1354438"/>
            <a:ext cx="71230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검색 클릭 시 입력한 제목에 해당하는 영화 정보</a:t>
            </a:r>
          </a:p>
          <a:p>
            <a:r>
              <a:rPr lang="ko-KR" altLang="en-US" sz="20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Tmdb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 </a:t>
            </a:r>
            <a:r>
              <a:rPr lang="ko-KR" altLang="en-US" sz="20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api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 에서 호출</a:t>
            </a:r>
          </a:p>
        </p:txBody>
      </p:sp>
    </p:spTree>
    <p:extLst>
      <p:ext uri="{BB962C8B-B14F-4D97-AF65-F5344CB8AC3E}">
        <p14:creationId xmlns:p14="http://schemas.microsoft.com/office/powerpoint/2010/main" val="344347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73C9-EB41-545B-7361-9B25600E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0B9F7-3C7E-661A-DA61-9592C086AC87}"/>
              </a:ext>
            </a:extLst>
          </p:cNvPr>
          <p:cNvSpPr txBox="1"/>
          <p:nvPr/>
        </p:nvSpPr>
        <p:spPr>
          <a:xfrm>
            <a:off x="2057239" y="26615"/>
            <a:ext cx="33345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영화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추천 글 작성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C83741-12F6-9577-4719-C1DC2C600C05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7784381-7DC9-A824-5196-29AEC42469C2}"/>
              </a:ext>
            </a:extLst>
          </p:cNvPr>
          <p:cNvCxnSpPr>
            <a:cxnSpLocks/>
          </p:cNvCxnSpPr>
          <p:nvPr/>
        </p:nvCxnSpPr>
        <p:spPr>
          <a:xfrm>
            <a:off x="5282214" y="293481"/>
            <a:ext cx="6353334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783FB92-A289-773F-59CE-A5E0AB75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485" t="38168" r="8880" b="11056"/>
          <a:stretch>
            <a:fillRect/>
          </a:stretch>
        </p:blipFill>
        <p:spPr>
          <a:xfrm>
            <a:off x="1776000" y="745862"/>
            <a:ext cx="8640000" cy="611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51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BFBD0-C156-7BB6-23F8-0F7197940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199F4D-FFCA-FFC4-114C-9539726BB269}"/>
              </a:ext>
            </a:extLst>
          </p:cNvPr>
          <p:cNvSpPr txBox="1"/>
          <p:nvPr/>
        </p:nvSpPr>
        <p:spPr>
          <a:xfrm>
            <a:off x="2057239" y="26615"/>
            <a:ext cx="405271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영화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추천 상세 페이지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8225EF-1D08-B61D-E910-7319CBAD20BF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60989B5-3774-901B-4869-40F938E48E3F}"/>
              </a:ext>
            </a:extLst>
          </p:cNvPr>
          <p:cNvCxnSpPr>
            <a:cxnSpLocks/>
          </p:cNvCxnSpPr>
          <p:nvPr/>
        </p:nvCxnSpPr>
        <p:spPr>
          <a:xfrm>
            <a:off x="5282214" y="293481"/>
            <a:ext cx="6353334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45EC16-3A63-D798-BFD4-6382A550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36" y="680720"/>
            <a:ext cx="8901248" cy="59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31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7BDBA-D0C8-D789-D3DF-30549DDEE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A7291-AF30-7323-599A-B4FBFDBBB3C9}"/>
              </a:ext>
            </a:extLst>
          </p:cNvPr>
          <p:cNvSpPr txBox="1"/>
          <p:nvPr/>
        </p:nvSpPr>
        <p:spPr>
          <a:xfrm>
            <a:off x="2057239" y="26615"/>
            <a:ext cx="405271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영화 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추천 상세 페이지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732995B-30BB-B5C6-245C-EB4889C1B0F7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EFAF6C2-4EF9-72AE-B22A-6041B0C07FBD}"/>
              </a:ext>
            </a:extLst>
          </p:cNvPr>
          <p:cNvCxnSpPr>
            <a:cxnSpLocks/>
          </p:cNvCxnSpPr>
          <p:nvPr/>
        </p:nvCxnSpPr>
        <p:spPr>
          <a:xfrm>
            <a:off x="5282214" y="293481"/>
            <a:ext cx="6353334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EE5A25-914B-B90D-D464-1D773CDE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780" y="792480"/>
            <a:ext cx="7094921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7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60BA6-BB6A-5729-BF37-D8894B06B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606307-EE21-D5A0-47B1-790897B80B24}"/>
              </a:ext>
            </a:extLst>
          </p:cNvPr>
          <p:cNvSpPr txBox="1"/>
          <p:nvPr/>
        </p:nvSpPr>
        <p:spPr>
          <a:xfrm>
            <a:off x="2057239" y="26615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음악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E4FE13-EFA4-23D7-97F0-C64D5B38A8D9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92E87EB-95A5-172A-A40D-C9B06BA05E3B}"/>
              </a:ext>
            </a:extLst>
          </p:cNvPr>
          <p:cNvCxnSpPr>
            <a:cxnSpLocks/>
          </p:cNvCxnSpPr>
          <p:nvPr/>
        </p:nvCxnSpPr>
        <p:spPr>
          <a:xfrm>
            <a:off x="2960050" y="293481"/>
            <a:ext cx="8675498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C4CD46-F53C-4077-4A18-7F394468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60" y="1044873"/>
            <a:ext cx="9418320" cy="53067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A2135A-950D-8C64-5463-37F3D3FB1BC5}"/>
              </a:ext>
            </a:extLst>
          </p:cNvPr>
          <p:cNvSpPr/>
          <p:nvPr/>
        </p:nvSpPr>
        <p:spPr>
          <a:xfrm>
            <a:off x="6223955" y="1715236"/>
            <a:ext cx="1080215" cy="1295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B4874-D58C-717A-399D-CFD99C9AAB4E}"/>
              </a:ext>
            </a:extLst>
          </p:cNvPr>
          <p:cNvSpPr txBox="1"/>
          <p:nvPr/>
        </p:nvSpPr>
        <p:spPr>
          <a:xfrm>
            <a:off x="7298758" y="876918"/>
            <a:ext cx="49386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 가운데 &gt; 클릭 시 </a:t>
            </a:r>
            <a:r>
              <a:rPr lang="ko-KR" altLang="en-US" sz="20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미리듣기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 재생</a:t>
            </a:r>
          </a:p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우측 상단 별표 클릭 시 즐겨찾기 추가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6C5603-A73F-8F93-710D-57EBAD966793}"/>
              </a:ext>
            </a:extLst>
          </p:cNvPr>
          <p:cNvSpPr/>
          <p:nvPr/>
        </p:nvSpPr>
        <p:spPr>
          <a:xfrm>
            <a:off x="3541715" y="4021555"/>
            <a:ext cx="1080215" cy="1397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961AF2-42AD-421F-4208-C933D99B859C}"/>
              </a:ext>
            </a:extLst>
          </p:cNvPr>
          <p:cNvSpPr txBox="1"/>
          <p:nvPr/>
        </p:nvSpPr>
        <p:spPr>
          <a:xfrm>
            <a:off x="268037" y="4392278"/>
            <a:ext cx="49386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유저 추천 게시글로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D743E7-00FF-A533-225F-845E36DD91B5}"/>
              </a:ext>
            </a:extLst>
          </p:cNvPr>
          <p:cNvSpPr/>
          <p:nvPr/>
        </p:nvSpPr>
        <p:spPr>
          <a:xfrm>
            <a:off x="8347395" y="3432275"/>
            <a:ext cx="1080215" cy="351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01385-258E-99E2-9F70-6DD9AE00DD0F}"/>
              </a:ext>
            </a:extLst>
          </p:cNvPr>
          <p:cNvSpPr txBox="1"/>
          <p:nvPr/>
        </p:nvSpPr>
        <p:spPr>
          <a:xfrm>
            <a:off x="9503477" y="3254358"/>
            <a:ext cx="269332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이용자 추천 글쓰기</a:t>
            </a:r>
          </a:p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406096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9E987-E08D-8186-5C29-B3CF6936C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08D18-EA71-7620-EC35-3E64B3B0A66F}"/>
              </a:ext>
            </a:extLst>
          </p:cNvPr>
          <p:cNvSpPr txBox="1"/>
          <p:nvPr/>
        </p:nvSpPr>
        <p:spPr>
          <a:xfrm>
            <a:off x="2816242" y="184270"/>
            <a:ext cx="174759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기획 의도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562C255-DB79-7729-A53D-7D03F009ECF3}"/>
              </a:ext>
            </a:extLst>
          </p:cNvPr>
          <p:cNvCxnSpPr>
            <a:cxnSpLocks/>
          </p:cNvCxnSpPr>
          <p:nvPr/>
        </p:nvCxnSpPr>
        <p:spPr>
          <a:xfrm>
            <a:off x="3201160" y="6572958"/>
            <a:ext cx="8739188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DDE0C4-3A19-D337-F82B-647802DC2F9D}"/>
              </a:ext>
            </a:extLst>
          </p:cNvPr>
          <p:cNvCxnSpPr>
            <a:cxnSpLocks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15B9AF2-16F7-FFFD-66F0-D05F96E90E9A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그래픽, 스크린샷, 그래픽 디자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93B8C6-4A1D-13EC-0E02-4319B1809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50" y="2012221"/>
            <a:ext cx="3948154" cy="2834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74F5C-B97D-B336-18DE-A1BE4C9023D9}"/>
              </a:ext>
            </a:extLst>
          </p:cNvPr>
          <p:cNvSpPr txBox="1"/>
          <p:nvPr/>
        </p:nvSpPr>
        <p:spPr>
          <a:xfrm>
            <a:off x="5641281" y="831763"/>
            <a:ext cx="5646243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전기차도</a:t>
            </a:r>
            <a:r>
              <a:rPr lang="en-US" altLang="ko-KR" sz="2400" b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 </a:t>
            </a:r>
            <a:r>
              <a:rPr lang="ko-KR" altLang="en-US" sz="2400" b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충전하고</a:t>
            </a:r>
            <a:r>
              <a:rPr lang="en-US" sz="2400" b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,</a:t>
            </a:r>
            <a:r>
              <a:rPr lang="en-US" altLang="ko-KR" sz="2400" b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 </a:t>
            </a:r>
            <a:r>
              <a:rPr lang="ko-KR" altLang="en-US" sz="2400" b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나도</a:t>
            </a:r>
            <a:r>
              <a:rPr lang="en-US" altLang="ko-KR" sz="2400" b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 </a:t>
            </a:r>
            <a:r>
              <a:rPr lang="ko-KR" altLang="en-US" sz="2400" b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충전하는</a:t>
            </a:r>
            <a:r>
              <a:rPr lang="en-US" altLang="ko-KR" sz="2400" b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 </a:t>
            </a:r>
            <a:r>
              <a:rPr lang="ko-KR" altLang="en-US" sz="2400" b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시간</a:t>
            </a:r>
            <a:endParaRPr lang="en-US" altLang="ko-KR" sz="2400" b="1">
              <a:latin typeface="Noto Sans KR ExtraBold" panose="020B0200000000000000" pitchFamily="50" charset="-127"/>
              <a:ea typeface="Noto Sans KR ExtraBold" panose="020B0200000000000000" pitchFamily="50" charset="-127"/>
              <a:cs typeface="+mn-lt"/>
            </a:endParaRPr>
          </a:p>
          <a:p>
            <a:endParaRPr lang="en-US" sz="1600" b="1">
              <a:latin typeface="Noto Sans KR" panose="020B0200000000000000" pitchFamily="50" charset="-127"/>
              <a:ea typeface="Noto Sans KR" panose="020B0200000000000000" pitchFamily="50" charset="-127"/>
              <a:cs typeface="+mn-lt"/>
            </a:endParaRPr>
          </a:p>
          <a:p>
            <a:r>
              <a:rPr lang="en-US" altLang="ko-KR" sz="160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전기차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충전소에서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en-US" altLang="ko-KR" sz="160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충전을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en-US" altLang="ko-KR" sz="160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위해서는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평균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30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분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이상을</a:t>
            </a:r>
            <a:endParaRPr lang="ko-KR" sz="1600">
              <a:latin typeface="Noto Sans KR Medium" panose="020B0200000000000000" pitchFamily="50" charset="-127"/>
              <a:ea typeface="Noto Sans KR Medium" panose="020B0200000000000000" pitchFamily="50" charset="-127"/>
              <a:cs typeface="+mn-lt"/>
            </a:endParaRPr>
          </a:p>
          <a:p>
            <a:r>
              <a:rPr lang="ko-KR" alt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기다려야합니다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.</a:t>
            </a:r>
            <a:endParaRPr lang="en-US" altLang="ko-KR" sz="16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ko-KR" altLang="en-US" sz="1600">
              <a:latin typeface="Noto Sans KR Medium" panose="020B0200000000000000" pitchFamily="50" charset="-127"/>
              <a:ea typeface="Noto Sans KR Medium" panose="020B0200000000000000" pitchFamily="50" charset="-127"/>
              <a:cs typeface="+mn-lt"/>
            </a:endParaRPr>
          </a:p>
          <a:p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우리는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이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‘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충전의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순간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’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을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단순한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대기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시간이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아닌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,</a:t>
            </a:r>
            <a:endParaRPr lang="ko-KR" sz="16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운전자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자신을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위한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 b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재충전의</a:t>
            </a:r>
            <a:r>
              <a:rPr lang="en-US" altLang="ko-KR" sz="1600" b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 b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시간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으로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바꾸기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위해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en-US" sz="1600" b="1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Re:charge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를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기획했습니다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.</a:t>
            </a:r>
            <a:endParaRPr lang="en-US" sz="16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sz="1600">
              <a:latin typeface="Noto Sans KR Medium" panose="020B0200000000000000" pitchFamily="50" charset="-127"/>
              <a:ea typeface="Noto Sans KR Medium" panose="020B0200000000000000" pitchFamily="50" charset="-127"/>
              <a:cs typeface="+mn-lt"/>
            </a:endParaRPr>
          </a:p>
          <a:p>
            <a:r>
              <a:rPr lang="en-US" sz="1600" b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Re:Charge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는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단순히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충전소를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찾는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기능만을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뛰어넘어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,</a:t>
            </a:r>
            <a:endParaRPr lang="ko-KR" sz="1600">
              <a:latin typeface="Noto Sans KR Medium" panose="020B0200000000000000" pitchFamily="50" charset="-127"/>
              <a:ea typeface="Noto Sans KR Medium" panose="020B0200000000000000" pitchFamily="50" charset="-127"/>
              <a:cs typeface="+mn-lt"/>
            </a:endParaRPr>
          </a:p>
          <a:p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충전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중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즐길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수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있는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주변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맛집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·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카페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추천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,</a:t>
            </a:r>
            <a:endParaRPr lang="ko-KR" sz="1600">
              <a:latin typeface="Noto Sans KR Medium" panose="020B0200000000000000" pitchFamily="50" charset="-127"/>
              <a:ea typeface="Noto Sans KR Medium" panose="020B0200000000000000" pitchFamily="50" charset="-127"/>
              <a:cs typeface="+mn-lt"/>
            </a:endParaRPr>
          </a:p>
          <a:p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영화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·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음악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콘텐츠를 추천하고 공유하고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, </a:t>
            </a:r>
            <a:endParaRPr lang="ko-KR" sz="1600">
              <a:latin typeface="Noto Sans KR Medium" panose="020B0200000000000000" pitchFamily="50" charset="-127"/>
              <a:ea typeface="Noto Sans KR Medium" panose="020B0200000000000000" pitchFamily="50" charset="-127"/>
              <a:cs typeface="+mn-lt"/>
            </a:endParaRPr>
          </a:p>
          <a:p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운전자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커뮤니티로 이용자들의 잡담 공간 까지 담은 </a:t>
            </a:r>
            <a:endParaRPr lang="ko-KR" sz="1600">
              <a:latin typeface="Noto Sans KR Medium" panose="020B0200000000000000" pitchFamily="50" charset="-127"/>
              <a:ea typeface="Noto Sans KR Medium" panose="020B0200000000000000" pitchFamily="50" charset="-127"/>
              <a:cs typeface="+mn-lt"/>
            </a:endParaRPr>
          </a:p>
          <a:p>
            <a:r>
              <a:rPr lang="ko-KR" altLang="en-US" sz="1600" b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라이프스타일</a:t>
            </a:r>
            <a:r>
              <a:rPr lang="en-US" altLang="ko-KR" sz="1600" b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 b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플랫폼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입니다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.</a:t>
            </a:r>
            <a:endParaRPr lang="ko-KR" sz="16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en-US" altLang="ko-KR" sz="1600">
              <a:latin typeface="Noto Sans KR Medium" panose="020B0200000000000000" pitchFamily="50" charset="-127"/>
              <a:ea typeface="Noto Sans KR Medium" panose="020B0200000000000000" pitchFamily="50" charset="-127"/>
              <a:cs typeface="+mn-lt"/>
            </a:endParaRPr>
          </a:p>
          <a:p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충전은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더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이상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지루한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기다림이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아닙니다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.</a:t>
            </a:r>
          </a:p>
          <a:p>
            <a:endParaRPr lang="en-US" altLang="ko-KR" sz="1600">
              <a:latin typeface="Noto Sans KR Medium" panose="020B0200000000000000" pitchFamily="50" charset="-127"/>
              <a:ea typeface="Noto Sans KR Medium" panose="020B0200000000000000" pitchFamily="50" charset="-127"/>
              <a:cs typeface="+mn-lt"/>
            </a:endParaRPr>
          </a:p>
          <a:p>
            <a:r>
              <a:rPr lang="en-US" altLang="ko-KR" sz="1600" b="1" err="1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Re:Charge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가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그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시간을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나를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위한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작은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  <a:cs typeface="+mn-lt"/>
              </a:rPr>
              <a:t>휴식 시간,</a:t>
            </a:r>
            <a:endParaRPr lang="en-US" altLang="ko-KR" sz="16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공간으로 제공해 드리겠습니다.</a:t>
            </a:r>
          </a:p>
          <a:p>
            <a:endParaRPr lang="en-US" altLang="ko-KR" sz="1200" b="1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473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CA880-165E-3777-3F13-F0E33579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622E0B-2FC7-DEF0-2AFB-F40815409D10}"/>
              </a:ext>
            </a:extLst>
          </p:cNvPr>
          <p:cNvSpPr txBox="1"/>
          <p:nvPr/>
        </p:nvSpPr>
        <p:spPr>
          <a:xfrm>
            <a:off x="2057239" y="26615"/>
            <a:ext cx="366959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음악 추천 상세페이지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75F0162-3EA5-CACC-4790-EFA19357FA3F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B3FB77-E7D2-BCE6-6407-3B4819B809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415851" y="288225"/>
            <a:ext cx="6219697" cy="5256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9BC832-1B0D-5B1C-B73F-94D16E6C9A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18"/>
          <a:stretch>
            <a:fillRect/>
          </a:stretch>
        </p:blipFill>
        <p:spPr>
          <a:xfrm>
            <a:off x="1780521" y="704987"/>
            <a:ext cx="8613611" cy="5555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B8EEAD-53DE-83F5-76A8-15AB33ED7CB1}"/>
              </a:ext>
            </a:extLst>
          </p:cNvPr>
          <p:cNvSpPr txBox="1"/>
          <p:nvPr/>
        </p:nvSpPr>
        <p:spPr>
          <a:xfrm>
            <a:off x="5378518" y="704198"/>
            <a:ext cx="49386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 &gt; 클릭 시 </a:t>
            </a:r>
            <a:r>
              <a:rPr lang="ko-KR" altLang="en-US" sz="20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미리듣기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 재생</a:t>
            </a:r>
          </a:p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 Medium"/>
              </a:rPr>
              <a:t>좌측 별표 클릭 시 즐겨찾기 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BD0B66-7547-A66A-4F95-436A565944F4}"/>
              </a:ext>
            </a:extLst>
          </p:cNvPr>
          <p:cNvSpPr/>
          <p:nvPr/>
        </p:nvSpPr>
        <p:spPr>
          <a:xfrm>
            <a:off x="3043875" y="2030196"/>
            <a:ext cx="5987495" cy="615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056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E6092-3552-EADB-51B8-408B117D2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9CFBF-0689-FAD3-53DC-2084B1A29E58}"/>
              </a:ext>
            </a:extLst>
          </p:cNvPr>
          <p:cNvSpPr txBox="1"/>
          <p:nvPr/>
        </p:nvSpPr>
        <p:spPr>
          <a:xfrm>
            <a:off x="2057239" y="26615"/>
            <a:ext cx="366959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음악 추천 상세페이지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07208A-D0DF-78D6-9CB9-E1549147012C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C67E880-5C0F-0371-ECDC-CDF869AE88A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415851" y="288225"/>
            <a:ext cx="6219697" cy="5256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9F6527-4063-1CCB-288A-9B702EF3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11"/>
          <a:stretch>
            <a:fillRect/>
          </a:stretch>
        </p:blipFill>
        <p:spPr>
          <a:xfrm>
            <a:off x="1864805" y="732696"/>
            <a:ext cx="8462389" cy="56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84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92404-5E7E-E851-53B2-8628AAD74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A69A9D-C858-2E4F-BCFA-D2452B97B9B5}"/>
              </a:ext>
            </a:extLst>
          </p:cNvPr>
          <p:cNvSpPr txBox="1"/>
          <p:nvPr/>
        </p:nvSpPr>
        <p:spPr>
          <a:xfrm>
            <a:off x="2057239" y="26615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운세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05D8C9E-575C-4A40-52BB-FADD8ADD7E73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8B0DBD-2DE9-545C-583C-E83B0BE82C4F}"/>
              </a:ext>
            </a:extLst>
          </p:cNvPr>
          <p:cNvCxnSpPr>
            <a:cxnSpLocks/>
          </p:cNvCxnSpPr>
          <p:nvPr/>
        </p:nvCxnSpPr>
        <p:spPr>
          <a:xfrm>
            <a:off x="2960050" y="293481"/>
            <a:ext cx="8675498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8351964-F887-30FA-7BCE-B18055235E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234" t="37925" r="6795" b="7831"/>
          <a:stretch>
            <a:fillRect/>
          </a:stretch>
        </p:blipFill>
        <p:spPr>
          <a:xfrm>
            <a:off x="1584296" y="496846"/>
            <a:ext cx="9360000" cy="6259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7E28A-BADA-16A5-88E1-C45E4CAA2881}"/>
              </a:ext>
            </a:extLst>
          </p:cNvPr>
          <p:cNvSpPr txBox="1"/>
          <p:nvPr/>
        </p:nvSpPr>
        <p:spPr>
          <a:xfrm>
            <a:off x="550535" y="5437824"/>
            <a:ext cx="711564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Google Gemini API</a:t>
            </a: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를 연동하여 </a:t>
            </a:r>
            <a:r>
              <a:rPr lang="en-US" altLang="ko-KR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FortuneService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 사용자의 입력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성별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생년월일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)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을 바탕으로 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AI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에게 요청할 프롬프트를 생성하고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Gemini API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를 호출하여 운세 텍스트를 생성합니다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6302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7F27E-7DDE-17C5-C5FF-51CA26AA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E11139-B7F2-098B-B72B-78CB990B2689}"/>
              </a:ext>
            </a:extLst>
          </p:cNvPr>
          <p:cNvSpPr txBox="1"/>
          <p:nvPr/>
        </p:nvSpPr>
        <p:spPr>
          <a:xfrm>
            <a:off x="2057239" y="26615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운세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68381D5-0670-1920-C7CD-9D0B94667B61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7FE0E5-FB31-505F-0552-EADFD238CCC5}"/>
              </a:ext>
            </a:extLst>
          </p:cNvPr>
          <p:cNvCxnSpPr>
            <a:cxnSpLocks/>
          </p:cNvCxnSpPr>
          <p:nvPr/>
        </p:nvCxnSpPr>
        <p:spPr>
          <a:xfrm>
            <a:off x="2960050" y="293481"/>
            <a:ext cx="8675498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ECBF476-501C-D588-DBF5-4E224929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92" t="38119" r="7157" b="7492"/>
          <a:stretch>
            <a:fillRect/>
          </a:stretch>
        </p:blipFill>
        <p:spPr>
          <a:xfrm>
            <a:off x="1416000" y="496846"/>
            <a:ext cx="9360000" cy="630204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09D366C-12E3-D25F-8FED-A87CD9ED6EEA}"/>
              </a:ext>
            </a:extLst>
          </p:cNvPr>
          <p:cNvSpPr/>
          <p:nvPr/>
        </p:nvSpPr>
        <p:spPr>
          <a:xfrm>
            <a:off x="3102252" y="3230922"/>
            <a:ext cx="5987495" cy="27172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F46D4-25C8-16AD-0BB9-88EA19B08130}"/>
              </a:ext>
            </a:extLst>
          </p:cNvPr>
          <p:cNvSpPr txBox="1"/>
          <p:nvPr/>
        </p:nvSpPr>
        <p:spPr>
          <a:xfrm>
            <a:off x="7145300" y="6049116"/>
            <a:ext cx="339386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운세 확인하기 클릭 시 상자 노출</a:t>
            </a: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864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27359-2F52-E35C-005A-9CF7A96B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DBE473-5B20-18CA-6B5D-89A8CD985CFB}"/>
              </a:ext>
            </a:extLst>
          </p:cNvPr>
          <p:cNvSpPr txBox="1"/>
          <p:nvPr/>
        </p:nvSpPr>
        <p:spPr>
          <a:xfrm>
            <a:off x="2057239" y="26615"/>
            <a:ext cx="19800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0D48DA-89F2-5D0B-7D04-FE82AF0EF1FD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5D71431-5945-1968-D38A-D159F0BD506F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620F54FB-5C53-6F68-0641-90279FD00977}"/>
              </a:ext>
            </a:extLst>
          </p:cNvPr>
          <p:cNvSpPr/>
          <p:nvPr/>
        </p:nvSpPr>
        <p:spPr>
          <a:xfrm>
            <a:off x="8268937" y="2035367"/>
            <a:ext cx="457200" cy="51537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DAADAD3-C9F2-C2A4-7695-F1298464D3DA}"/>
              </a:ext>
            </a:extLst>
          </p:cNvPr>
          <p:cNvSpPr/>
          <p:nvPr/>
        </p:nvSpPr>
        <p:spPr>
          <a:xfrm>
            <a:off x="7323006" y="2547747"/>
            <a:ext cx="457200" cy="51537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9B0918F-2BBF-C453-0D8B-7F8B1228B5E8}"/>
              </a:ext>
            </a:extLst>
          </p:cNvPr>
          <p:cNvSpPr/>
          <p:nvPr/>
        </p:nvSpPr>
        <p:spPr>
          <a:xfrm>
            <a:off x="8492282" y="3191505"/>
            <a:ext cx="457200" cy="51537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</p:txBody>
      </p:sp>
      <p:pic>
        <p:nvPicPr>
          <p:cNvPr id="10" name="그림 9" descr="텍스트, 인간의 얼굴, 스크린샷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9F146D-D90F-6775-18C6-D6FB93480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20" y="645849"/>
            <a:ext cx="7718526" cy="60874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B17501-BA2A-D7B3-2510-53213D268D83}"/>
              </a:ext>
            </a:extLst>
          </p:cNvPr>
          <p:cNvSpPr/>
          <p:nvPr/>
        </p:nvSpPr>
        <p:spPr>
          <a:xfrm>
            <a:off x="4368799" y="1407827"/>
            <a:ext cx="4357337" cy="393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02ED1B-CF43-50AE-097F-1724DFA59921}"/>
              </a:ext>
            </a:extLst>
          </p:cNvPr>
          <p:cNvSpPr txBox="1"/>
          <p:nvPr/>
        </p:nvSpPr>
        <p:spPr>
          <a:xfrm>
            <a:off x="4930327" y="645849"/>
            <a:ext cx="37905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클릭 시 해당 주제 게시판으로 이동</a:t>
            </a: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04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F2D4F-7AC0-E50C-58BB-A1B13540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7BD815D-6C35-9837-5EEB-5A5D2F7D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655" t="38205" r="9003" b="12218"/>
          <a:stretch>
            <a:fillRect/>
          </a:stretch>
        </p:blipFill>
        <p:spPr>
          <a:xfrm>
            <a:off x="2257168" y="902203"/>
            <a:ext cx="7179063" cy="5955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C5CC3C-C82D-3605-35D6-A96CD459DC79}"/>
              </a:ext>
            </a:extLst>
          </p:cNvPr>
          <p:cNvSpPr txBox="1"/>
          <p:nvPr/>
        </p:nvSpPr>
        <p:spPr>
          <a:xfrm>
            <a:off x="2057239" y="26615"/>
            <a:ext cx="40286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 게시글 작성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C4637D-4DE1-A916-E5AA-85897BF6F3C5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6870950-9CE2-BE58-9DFE-0DB82269B97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746069" y="288225"/>
            <a:ext cx="5889479" cy="5256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CFBF39-33F6-C8EF-F591-1259A020D99B}"/>
              </a:ext>
            </a:extLst>
          </p:cNvPr>
          <p:cNvSpPr/>
          <p:nvPr/>
        </p:nvSpPr>
        <p:spPr>
          <a:xfrm>
            <a:off x="3907237" y="1653492"/>
            <a:ext cx="4357337" cy="393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91FB6-EC0B-6791-5493-C4ED7CBF6938}"/>
              </a:ext>
            </a:extLst>
          </p:cNvPr>
          <p:cNvSpPr txBox="1"/>
          <p:nvPr/>
        </p:nvSpPr>
        <p:spPr>
          <a:xfrm>
            <a:off x="8401445" y="1800981"/>
            <a:ext cx="37905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클릭 시 업로드 될 게시판 선택</a:t>
            </a: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28C35A-0D59-3669-0159-06E2D839513F}"/>
              </a:ext>
            </a:extLst>
          </p:cNvPr>
          <p:cNvSpPr/>
          <p:nvPr/>
        </p:nvSpPr>
        <p:spPr>
          <a:xfrm>
            <a:off x="8264574" y="5759165"/>
            <a:ext cx="1008735" cy="393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790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CA6D9-7A95-E55F-2ECD-B0F2F745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4A2541-AD6D-F193-5C38-C0B2E1A2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1" t="7609" b="3336"/>
          <a:stretch>
            <a:fillRect/>
          </a:stretch>
        </p:blipFill>
        <p:spPr>
          <a:xfrm>
            <a:off x="1385455" y="549835"/>
            <a:ext cx="9180945" cy="6308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D3014D-34E8-AE78-A710-2D81A911518E}"/>
              </a:ext>
            </a:extLst>
          </p:cNvPr>
          <p:cNvSpPr txBox="1"/>
          <p:nvPr/>
        </p:nvSpPr>
        <p:spPr>
          <a:xfrm>
            <a:off x="2057239" y="26615"/>
            <a:ext cx="464422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 </a:t>
            </a:r>
            <a:r>
              <a:rPr lang="ko-KR" alt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상세글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본인 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51CA56-75D6-37D6-DE0F-03FDBC4E603E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0F93E09-0D82-ABBF-A4D8-49FA29B5A3D6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3CFB60-DDD3-63AE-9602-41823D5F8DE1}"/>
              </a:ext>
            </a:extLst>
          </p:cNvPr>
          <p:cNvSpPr/>
          <p:nvPr/>
        </p:nvSpPr>
        <p:spPr>
          <a:xfrm>
            <a:off x="8325151" y="816701"/>
            <a:ext cx="1042856" cy="523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B05421-4755-E48A-F864-20B9BA3B63AF}"/>
              </a:ext>
            </a:extLst>
          </p:cNvPr>
          <p:cNvSpPr/>
          <p:nvPr/>
        </p:nvSpPr>
        <p:spPr>
          <a:xfrm>
            <a:off x="4810713" y="3887792"/>
            <a:ext cx="2430595" cy="523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0E221D-7B44-C29F-C734-20437E470B20}"/>
              </a:ext>
            </a:extLst>
          </p:cNvPr>
          <p:cNvSpPr txBox="1"/>
          <p:nvPr/>
        </p:nvSpPr>
        <p:spPr>
          <a:xfrm>
            <a:off x="7241308" y="3965017"/>
            <a:ext cx="12959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추천 기능</a:t>
            </a: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BBBB9-4A8B-1978-6019-B79C94F06EC3}"/>
              </a:ext>
            </a:extLst>
          </p:cNvPr>
          <p:cNvSpPr txBox="1"/>
          <p:nvPr/>
        </p:nvSpPr>
        <p:spPr>
          <a:xfrm>
            <a:off x="9544351" y="930953"/>
            <a:ext cx="17207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본인 글 조회 시 수정 삭제 버튼 </a:t>
            </a: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255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D4A00-DE83-4B89-6959-B1D8070AC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D6D4EA-6784-4727-97FC-8EAE4536AF99}"/>
              </a:ext>
            </a:extLst>
          </p:cNvPr>
          <p:cNvSpPr txBox="1"/>
          <p:nvPr/>
        </p:nvSpPr>
        <p:spPr>
          <a:xfrm>
            <a:off x="2057239" y="26615"/>
            <a:ext cx="464422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 </a:t>
            </a:r>
            <a:r>
              <a:rPr lang="ko-KR" alt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상세글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타인 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83F14ED-3FC5-CC0C-FC7F-D34632E4C890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518D29E-94E1-F02C-D605-854D391EF4E5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723AEB-F770-03B8-4323-D8395CFC4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97"/>
          <a:stretch>
            <a:fillRect/>
          </a:stretch>
        </p:blipFill>
        <p:spPr>
          <a:xfrm>
            <a:off x="1846437" y="486334"/>
            <a:ext cx="8532616" cy="62815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AE0B047-5ABC-AFEB-C425-A8937B244B23}"/>
              </a:ext>
            </a:extLst>
          </p:cNvPr>
          <p:cNvSpPr/>
          <p:nvPr/>
        </p:nvSpPr>
        <p:spPr>
          <a:xfrm>
            <a:off x="8996218" y="881355"/>
            <a:ext cx="628073" cy="523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A5584-ABA2-2FF3-F41C-8CA8C2A1B559}"/>
              </a:ext>
            </a:extLst>
          </p:cNvPr>
          <p:cNvSpPr txBox="1"/>
          <p:nvPr/>
        </p:nvSpPr>
        <p:spPr>
          <a:xfrm>
            <a:off x="9624291" y="881355"/>
            <a:ext cx="181637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타인 글 조회 시 수정 삭제 버튼 노출</a:t>
            </a: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600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103F4-82FD-BF3D-ABF9-B0318D434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352710-6592-E5BF-24FF-9856060F087F}"/>
              </a:ext>
            </a:extLst>
          </p:cNvPr>
          <p:cNvSpPr txBox="1"/>
          <p:nvPr/>
        </p:nvSpPr>
        <p:spPr>
          <a:xfrm>
            <a:off x="2057239" y="26615"/>
            <a:ext cx="379943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신고 팝업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0C4C727-3637-579B-CD2A-C1C1E2DA7421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63C918-E2B8-DB3D-D11E-8ED9234B0294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그림 34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008F3E-C9C6-8369-5328-F8A702B5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00" y="858889"/>
            <a:ext cx="9360000" cy="561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73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10C35-EAC9-D3A7-0F94-85A4A2C4E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3B24EA-23CE-1634-0C02-9E56F5D7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337" b="6018"/>
          <a:stretch>
            <a:fillRect/>
          </a:stretch>
        </p:blipFill>
        <p:spPr>
          <a:xfrm>
            <a:off x="2170543" y="425024"/>
            <a:ext cx="8238838" cy="6007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049856-3004-2971-6E85-3D0EF73EA888}"/>
              </a:ext>
            </a:extLst>
          </p:cNvPr>
          <p:cNvSpPr txBox="1"/>
          <p:nvPr/>
        </p:nvSpPr>
        <p:spPr>
          <a:xfrm>
            <a:off x="2057239" y="26615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공지사항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8999F9F-6AFA-575C-2A53-52350FD52A04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29A3432-3194-5B3A-A8C0-FAD1AA58647C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64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C82F9-0CCB-0EFF-EF10-52AFADF8D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0A87F0-602D-3D2D-C5BD-6DBB642A5F73}"/>
              </a:ext>
            </a:extLst>
          </p:cNvPr>
          <p:cNvSpPr txBox="1"/>
          <p:nvPr/>
        </p:nvSpPr>
        <p:spPr>
          <a:xfrm flipH="1">
            <a:off x="2884630" y="216857"/>
            <a:ext cx="14345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IDE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AE8EFE2-1389-C0B6-DE5B-C3D3C0CD8900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34C76BD-024C-B465-01F9-087CA24ABF2B}"/>
              </a:ext>
            </a:extLst>
          </p:cNvPr>
          <p:cNvCxnSpPr>
            <a:cxnSpLocks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AE217D-205D-7823-E610-5D249B082829}"/>
              </a:ext>
            </a:extLst>
          </p:cNvPr>
          <p:cNvSpPr txBox="1">
            <a:spLocks/>
          </p:cNvSpPr>
          <p:nvPr/>
        </p:nvSpPr>
        <p:spPr>
          <a:xfrm>
            <a:off x="4900260" y="853728"/>
            <a:ext cx="1780187" cy="461665"/>
          </a:xfrm>
          <a:prstGeom prst="rect">
            <a:avLst/>
          </a:prstGeom>
          <a:solidFill>
            <a:srgbClr val="004E89"/>
          </a:solidFill>
          <a:ln>
            <a:solidFill>
              <a:srgbClr val="004E89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400" b="1">
                <a:solidFill>
                  <a:srgbClr val="F3F3F3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사용 IDE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37D996-7CB1-334C-5F80-EE5D2DDDDF20}"/>
              </a:ext>
            </a:extLst>
          </p:cNvPr>
          <p:cNvSpPr txBox="1">
            <a:spLocks/>
          </p:cNvSpPr>
          <p:nvPr/>
        </p:nvSpPr>
        <p:spPr>
          <a:xfrm>
            <a:off x="2126350" y="4251561"/>
            <a:ext cx="179810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 err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Intellij</a:t>
            </a:r>
            <a:endParaRPr lang="ko-KR" altLang="en-US" b="1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885C83-992B-E902-9789-E9DEFD79D99A}"/>
              </a:ext>
            </a:extLst>
          </p:cNvPr>
          <p:cNvSpPr txBox="1">
            <a:spLocks/>
          </p:cNvSpPr>
          <p:nvPr/>
        </p:nvSpPr>
        <p:spPr>
          <a:xfrm>
            <a:off x="7695893" y="4223960"/>
            <a:ext cx="179810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VS Code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20FF10-4897-3818-F624-4401D4C442AE}"/>
              </a:ext>
            </a:extLst>
          </p:cNvPr>
          <p:cNvSpPr txBox="1">
            <a:spLocks/>
          </p:cNvSpPr>
          <p:nvPr/>
        </p:nvSpPr>
        <p:spPr>
          <a:xfrm>
            <a:off x="4397467" y="5634940"/>
            <a:ext cx="179810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Oracle</a:t>
            </a:r>
          </a:p>
        </p:txBody>
      </p:sp>
      <p:pic>
        <p:nvPicPr>
          <p:cNvPr id="3" name="그림 2" descr="Visual Studio Code - Wikipedia">
            <a:extLst>
              <a:ext uri="{FF2B5EF4-FFF2-40B4-BE49-F238E27FC236}">
                <a16:creationId xmlns:a16="http://schemas.microsoft.com/office/drawing/2014/main" id="{66B073EE-8301-5315-DBE2-219B26A9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245" y="1737532"/>
            <a:ext cx="2833647" cy="2210519"/>
          </a:xfrm>
          <a:prstGeom prst="rect">
            <a:avLst/>
          </a:prstGeom>
        </p:spPr>
      </p:pic>
      <p:pic>
        <p:nvPicPr>
          <p:cNvPr id="4" name="그림 3" descr="IntelliJ IDEA - 위키백과, 우리 모두의 백과사전">
            <a:extLst>
              <a:ext uri="{FF2B5EF4-FFF2-40B4-BE49-F238E27FC236}">
                <a16:creationId xmlns:a16="http://schemas.microsoft.com/office/drawing/2014/main" id="{BE28134F-F50E-6BA2-48A2-42EC7995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22" y="1715134"/>
            <a:ext cx="2751445" cy="22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58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91756-7AE7-7276-BD6A-889D9E3B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93D567-7D78-6D97-C883-89CA82B3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48"/>
          <a:stretch>
            <a:fillRect/>
          </a:stretch>
        </p:blipFill>
        <p:spPr>
          <a:xfrm>
            <a:off x="2133599" y="737964"/>
            <a:ext cx="8238838" cy="6093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5B8A4D-4D62-CE19-F3EC-6F18465A2509}"/>
              </a:ext>
            </a:extLst>
          </p:cNvPr>
          <p:cNvSpPr txBox="1"/>
          <p:nvPr/>
        </p:nvSpPr>
        <p:spPr>
          <a:xfrm>
            <a:off x="2057239" y="26615"/>
            <a:ext cx="354295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공지사항 상세페이지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4960D23-A089-A3E5-79B0-635091646FB7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C71F4C3-383A-9C61-FF41-BAF7759A077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314862" y="288225"/>
            <a:ext cx="6320686" cy="5256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966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8E363-C316-7617-FF33-70C726B92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2BD7D36-15DA-D95A-06B9-CC2BF0B7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84" t="32261" r="8537" b="7754"/>
          <a:stretch>
            <a:fillRect/>
          </a:stretch>
        </p:blipFill>
        <p:spPr>
          <a:xfrm>
            <a:off x="2136000" y="198108"/>
            <a:ext cx="7920000" cy="6633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4C42EB-DECC-566F-BD97-AA390BB90CB6}"/>
              </a:ext>
            </a:extLst>
          </p:cNvPr>
          <p:cNvSpPr txBox="1"/>
          <p:nvPr/>
        </p:nvSpPr>
        <p:spPr>
          <a:xfrm>
            <a:off x="2057239" y="26615"/>
            <a:ext cx="551946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관리자 페이지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신고 관리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8111C45-090E-ADE3-C118-86ED34758BF2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1CDDF2B-597A-ABB5-7C91-EA2DF8321A6A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4512DB-2387-A889-A14B-68462E7AEC06}"/>
              </a:ext>
            </a:extLst>
          </p:cNvPr>
          <p:cNvSpPr/>
          <p:nvPr/>
        </p:nvSpPr>
        <p:spPr>
          <a:xfrm>
            <a:off x="6096000" y="1269282"/>
            <a:ext cx="1681018" cy="393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EBD1-9015-65AA-8903-40E5131377F4}"/>
              </a:ext>
            </a:extLst>
          </p:cNvPr>
          <p:cNvSpPr txBox="1"/>
          <p:nvPr/>
        </p:nvSpPr>
        <p:spPr>
          <a:xfrm>
            <a:off x="7777019" y="1096581"/>
            <a:ext cx="31773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신고된 게시글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댓글 서로 분리</a:t>
            </a: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선택 시 해당 항목 노출</a:t>
            </a:r>
            <a:endParaRPr lang="en-US" altLang="ko-KR" b="1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309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968E0-10C0-DD10-9A73-DF2203E5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0FAAEE-AFEA-0FB7-5226-64F568FC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34" t="31742" r="8320" b="8233"/>
          <a:stretch>
            <a:fillRect/>
          </a:stretch>
        </p:blipFill>
        <p:spPr>
          <a:xfrm>
            <a:off x="2136000" y="263516"/>
            <a:ext cx="7920000" cy="65944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CF56F-DFA4-31B2-5CFF-77825D5EE623}"/>
              </a:ext>
            </a:extLst>
          </p:cNvPr>
          <p:cNvSpPr txBox="1"/>
          <p:nvPr/>
        </p:nvSpPr>
        <p:spPr>
          <a:xfrm>
            <a:off x="2057239" y="26615"/>
            <a:ext cx="516038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관리자 페이지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신고 관리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댓글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EE504E-860B-0CFB-ED40-AC6F9574EAB5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63F05D-193F-0B9B-8EFD-86D3F68EAAF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810463" y="288225"/>
            <a:ext cx="4825085" cy="5256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39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AE15E-5B43-FF95-B335-8D12CCEE8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9126F4-03AD-9991-5F3C-92D281BAFEEF}"/>
              </a:ext>
            </a:extLst>
          </p:cNvPr>
          <p:cNvSpPr txBox="1"/>
          <p:nvPr/>
        </p:nvSpPr>
        <p:spPr>
          <a:xfrm>
            <a:off x="2057239" y="26615"/>
            <a:ext cx="500329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관리자 페이지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공지사항 관리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3BAC41-C357-2437-6F09-EA38C62DAA0E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8CF0F94-3895-DBD6-53BD-1840FE39A49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671003" y="288225"/>
            <a:ext cx="4964545" cy="5256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84239FC-0EC1-C399-7C27-1CFCBD7B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65" t="37854" r="8377" b="7292"/>
          <a:stretch>
            <a:fillRect/>
          </a:stretch>
        </p:blipFill>
        <p:spPr>
          <a:xfrm>
            <a:off x="2136000" y="831157"/>
            <a:ext cx="7920000" cy="60002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C4E7098-3788-24D3-BB6A-80ADE537FC0D}"/>
              </a:ext>
            </a:extLst>
          </p:cNvPr>
          <p:cNvSpPr/>
          <p:nvPr/>
        </p:nvSpPr>
        <p:spPr>
          <a:xfrm>
            <a:off x="8648423" y="1786518"/>
            <a:ext cx="865032" cy="393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479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792B-4676-5051-59CC-340D8F0D8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F35AD4-E258-A5CE-565C-58B70C4B1A58}"/>
              </a:ext>
            </a:extLst>
          </p:cNvPr>
          <p:cNvSpPr txBox="1"/>
          <p:nvPr/>
        </p:nvSpPr>
        <p:spPr>
          <a:xfrm>
            <a:off x="2057239" y="26615"/>
            <a:ext cx="500329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관리자 페이지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공지사항 작성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52992B-FA53-62B0-C156-883CF6A9A31B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3EB4F81-45D8-8D9F-3C06-E0DC3B504C1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671003" y="288225"/>
            <a:ext cx="4964545" cy="5256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619E0C4-FFDD-EA5B-C524-01DEEECF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597" t="41599" r="8433" b="7827"/>
          <a:stretch>
            <a:fillRect/>
          </a:stretch>
        </p:blipFill>
        <p:spPr>
          <a:xfrm>
            <a:off x="2136000" y="764237"/>
            <a:ext cx="7920000" cy="59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2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D7804-B3C0-1A12-0FA7-6F1DC8DD0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51DD86-2CB4-20CD-35B4-575D6F47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151" t="37510" r="7524" b="6778"/>
          <a:stretch>
            <a:fillRect/>
          </a:stretch>
        </p:blipFill>
        <p:spPr>
          <a:xfrm>
            <a:off x="1416000" y="293481"/>
            <a:ext cx="9360000" cy="6575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39E750-1B20-93B3-37F2-145242D14A13}"/>
              </a:ext>
            </a:extLst>
          </p:cNvPr>
          <p:cNvSpPr txBox="1"/>
          <p:nvPr/>
        </p:nvSpPr>
        <p:spPr>
          <a:xfrm>
            <a:off x="2057239" y="26615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CE78721-1535-4E19-6767-667E18D03A9E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924B98E-E84C-D807-6D18-350CE7DB2E8B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453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FC1E4-4405-B10F-D397-95150E4C5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7DCFFC-8379-E203-D436-36C548C212C2}"/>
              </a:ext>
            </a:extLst>
          </p:cNvPr>
          <p:cNvSpPr txBox="1"/>
          <p:nvPr/>
        </p:nvSpPr>
        <p:spPr>
          <a:xfrm>
            <a:off x="2057239" y="26615"/>
            <a:ext cx="210666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아이디 찾기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4E9209-3193-FE63-0F19-37A629753309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8849554-B284-4C5B-53AC-522347E445ED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E0E78CB-EC8B-C80F-5F31-5FAB29707B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151" t="38108" r="7305" b="6420"/>
          <a:stretch>
            <a:fillRect/>
          </a:stretch>
        </p:blipFill>
        <p:spPr>
          <a:xfrm>
            <a:off x="1416000" y="443303"/>
            <a:ext cx="9360000" cy="64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4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41A7A76-1160-1074-C0FA-16FFF538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268" t="37786" r="9063" b="22831"/>
          <a:stretch>
            <a:fillRect/>
          </a:stretch>
        </p:blipFill>
        <p:spPr>
          <a:xfrm>
            <a:off x="2057239" y="434426"/>
            <a:ext cx="8582731" cy="5100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CA9097-14AA-6260-785C-0F7D5E3A343F}"/>
              </a:ext>
            </a:extLst>
          </p:cNvPr>
          <p:cNvSpPr txBox="1"/>
          <p:nvPr/>
        </p:nvSpPr>
        <p:spPr>
          <a:xfrm>
            <a:off x="2057239" y="26615"/>
            <a:ext cx="19800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아이디찾기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D40881-5D8E-5591-3521-137712C794B8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04E082-53EB-1BEA-6386-DD1FE2F378E7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412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530DB-6B7C-7E4E-54E0-5C6540E3113F}"/>
              </a:ext>
            </a:extLst>
          </p:cNvPr>
          <p:cNvSpPr txBox="1"/>
          <p:nvPr/>
        </p:nvSpPr>
        <p:spPr>
          <a:xfrm>
            <a:off x="2057239" y="26615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비밀번호찾기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0BFAB64-D8B7-93CA-42C8-7AA0CB6647DC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76D55F0-29ED-2D31-5C79-16CB4FC92EF9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E25A64-E9C2-D1F7-1763-5A29BC8A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607" t="38938" r="9126" b="8565"/>
          <a:stretch>
            <a:fillRect/>
          </a:stretch>
        </p:blipFill>
        <p:spPr>
          <a:xfrm>
            <a:off x="2176509" y="520630"/>
            <a:ext cx="7838982" cy="58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5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477B4-C67C-3B35-84D1-577C0D36A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7DC2CD-2713-0671-FEE1-75A6CE61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607" t="38939" r="8689" b="8614"/>
          <a:stretch>
            <a:fillRect/>
          </a:stretch>
        </p:blipFill>
        <p:spPr>
          <a:xfrm>
            <a:off x="1776000" y="561776"/>
            <a:ext cx="8640000" cy="6296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B4330-F328-2769-3C43-7CABA4FBF691}"/>
              </a:ext>
            </a:extLst>
          </p:cNvPr>
          <p:cNvSpPr txBox="1"/>
          <p:nvPr/>
        </p:nvSpPr>
        <p:spPr>
          <a:xfrm>
            <a:off x="2057239" y="26615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비밀번호찾기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B9469DB-8CC3-9AF9-6FAD-8E90370EDB79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1222C5-2A34-22B1-78E4-6827698204AC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78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7AD95-0E6F-4100-EF87-DC9BE23A5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AB8A57-A86C-8ED1-E105-5C1A8B9D6225}"/>
              </a:ext>
            </a:extLst>
          </p:cNvPr>
          <p:cNvSpPr txBox="1"/>
          <p:nvPr/>
        </p:nvSpPr>
        <p:spPr>
          <a:xfrm>
            <a:off x="2768029" y="223260"/>
            <a:ext cx="174759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 도구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523D4E6-7F8E-5711-9FEB-1FD8E8E3C182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A16A199-3EDD-FED7-12C7-20E82936B164}"/>
              </a:ext>
            </a:extLst>
          </p:cNvPr>
          <p:cNvCxnSpPr>
            <a:cxnSpLocks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0D083D-BA2B-5569-A139-B8699B045633}"/>
              </a:ext>
            </a:extLst>
          </p:cNvPr>
          <p:cNvSpPr txBox="1">
            <a:spLocks/>
          </p:cNvSpPr>
          <p:nvPr/>
        </p:nvSpPr>
        <p:spPr>
          <a:xfrm>
            <a:off x="2252780" y="821712"/>
            <a:ext cx="1798104" cy="461665"/>
          </a:xfrm>
          <a:prstGeom prst="rect">
            <a:avLst/>
          </a:prstGeom>
          <a:solidFill>
            <a:srgbClr val="004E89"/>
          </a:solidFill>
          <a:ln>
            <a:solidFill>
              <a:srgbClr val="004E89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solidFill>
                  <a:srgbClr val="F3F3F3"/>
                </a:solidFill>
                <a:latin typeface="Noto Sans KR ExtraBold"/>
                <a:ea typeface="Noto Sans KR" panose="020B0200000000000000" pitchFamily="50" charset="-127"/>
              </a:rPr>
              <a:t>사용 언어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10F2D7-E481-B88A-E351-FF162BAD5CAD}"/>
              </a:ext>
            </a:extLst>
          </p:cNvPr>
          <p:cNvSpPr txBox="1">
            <a:spLocks/>
          </p:cNvSpPr>
          <p:nvPr/>
        </p:nvSpPr>
        <p:spPr>
          <a:xfrm>
            <a:off x="8127554" y="821711"/>
            <a:ext cx="1780187" cy="461665"/>
          </a:xfrm>
          <a:prstGeom prst="rect">
            <a:avLst/>
          </a:prstGeom>
          <a:solidFill>
            <a:srgbClr val="004E89"/>
          </a:solidFill>
          <a:ln>
            <a:solidFill>
              <a:srgbClr val="004E89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400" b="1">
                <a:solidFill>
                  <a:srgbClr val="F3F3F3"/>
                </a:solidFill>
                <a:latin typeface="Noto Sans KR ExtraBold"/>
                <a:ea typeface="Noto Sans KR" panose="020B0200000000000000" pitchFamily="50" charset="-127"/>
              </a:rPr>
              <a:t>협업 Tool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BDBC27-42F9-1E61-CB98-47E25DC4DA95}"/>
              </a:ext>
            </a:extLst>
          </p:cNvPr>
          <p:cNvCxnSpPr>
            <a:cxnSpLocks/>
          </p:cNvCxnSpPr>
          <p:nvPr/>
        </p:nvCxnSpPr>
        <p:spPr>
          <a:xfrm>
            <a:off x="6008555" y="746405"/>
            <a:ext cx="57018" cy="5482071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File:Spring Boot.svg - Wikimedia Commons">
            <a:extLst>
              <a:ext uri="{FF2B5EF4-FFF2-40B4-BE49-F238E27FC236}">
                <a16:creationId xmlns:a16="http://schemas.microsoft.com/office/drawing/2014/main" id="{91D5421A-83F4-3819-F053-704E0128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21" y="1509406"/>
            <a:ext cx="1276658" cy="1276658"/>
          </a:xfrm>
          <a:prstGeom prst="rect">
            <a:avLst/>
          </a:prstGeom>
        </p:spPr>
      </p:pic>
      <p:pic>
        <p:nvPicPr>
          <p:cNvPr id="8" name="그림 7" descr="12 weeks with Figma: A review from a developer">
            <a:extLst>
              <a:ext uri="{FF2B5EF4-FFF2-40B4-BE49-F238E27FC236}">
                <a16:creationId xmlns:a16="http://schemas.microsoft.com/office/drawing/2014/main" id="{EA194802-A6F2-10C4-3BF7-CDA2BF46A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132" y="1712196"/>
            <a:ext cx="2143125" cy="21431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F756BA4-7048-688E-B997-F2B6BC29662E}"/>
              </a:ext>
            </a:extLst>
          </p:cNvPr>
          <p:cNvSpPr txBox="1">
            <a:spLocks/>
          </p:cNvSpPr>
          <p:nvPr/>
        </p:nvSpPr>
        <p:spPr>
          <a:xfrm>
            <a:off x="722634" y="3117671"/>
            <a:ext cx="179810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Spring</a:t>
            </a:r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 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Boot</a:t>
            </a:r>
            <a:endParaRPr lang="ko-KR" altLang="en-US" b="1">
              <a:latin typeface="Noto Sans KR ExtraBold"/>
              <a:ea typeface="Noto Sans KR" panose="020B0200000000000000" pitchFamily="50" charset="-127"/>
            </a:endParaRPr>
          </a:p>
        </p:txBody>
      </p:sp>
      <p:pic>
        <p:nvPicPr>
          <p:cNvPr id="26" name="그림 25" descr="그래픽, 폰트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DD108A-3E7C-1434-3A4A-CC748100B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159" y="1719521"/>
            <a:ext cx="2144020" cy="2138969"/>
          </a:xfrm>
          <a:prstGeom prst="rect">
            <a:avLst/>
          </a:prstGeom>
        </p:spPr>
      </p:pic>
      <p:pic>
        <p:nvPicPr>
          <p:cNvPr id="27" name="그림 26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7FFCFB-C782-BFA3-6F6A-1299719A2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831" y="4460263"/>
            <a:ext cx="4043508" cy="1544898"/>
          </a:xfrm>
          <a:prstGeom prst="rect">
            <a:avLst/>
          </a:prstGeom>
        </p:spPr>
      </p:pic>
      <p:pic>
        <p:nvPicPr>
          <p:cNvPr id="29" name="그림 28" descr="텍스트, 그래픽, 클립아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1091B9-FCAE-9648-7CF7-867A02822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6734" y="4069508"/>
            <a:ext cx="2116779" cy="1936825"/>
          </a:xfrm>
          <a:prstGeom prst="rect">
            <a:avLst/>
          </a:prstGeom>
        </p:spPr>
      </p:pic>
      <p:pic>
        <p:nvPicPr>
          <p:cNvPr id="31" name="그림 30" descr="React] React 기초">
            <a:extLst>
              <a:ext uri="{FF2B5EF4-FFF2-40B4-BE49-F238E27FC236}">
                <a16:creationId xmlns:a16="http://schemas.microsoft.com/office/drawing/2014/main" id="{5CC27976-AD71-787C-2ABD-0D87816DA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4254" y="1511191"/>
            <a:ext cx="2099770" cy="14839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C74B9A-94D5-F7C9-7116-3A56782BB32B}"/>
              </a:ext>
            </a:extLst>
          </p:cNvPr>
          <p:cNvSpPr txBox="1">
            <a:spLocks/>
          </p:cNvSpPr>
          <p:nvPr/>
        </p:nvSpPr>
        <p:spPr>
          <a:xfrm>
            <a:off x="3304237" y="3117670"/>
            <a:ext cx="179810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React</a:t>
            </a:r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 JS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C3F49E-5FC3-46A7-4BDA-4712DCD8143A}"/>
              </a:ext>
            </a:extLst>
          </p:cNvPr>
          <p:cNvSpPr txBox="1">
            <a:spLocks/>
          </p:cNvSpPr>
          <p:nvPr/>
        </p:nvSpPr>
        <p:spPr>
          <a:xfrm>
            <a:off x="722634" y="6185376"/>
            <a:ext cx="179810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Oracle SQL</a:t>
            </a:r>
            <a:endParaRPr 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7C44E5-91A5-8036-2C10-90A6166F325F}"/>
              </a:ext>
            </a:extLst>
          </p:cNvPr>
          <p:cNvSpPr txBox="1">
            <a:spLocks/>
          </p:cNvSpPr>
          <p:nvPr/>
        </p:nvSpPr>
        <p:spPr>
          <a:xfrm>
            <a:off x="3317375" y="6185376"/>
            <a:ext cx="179810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MyBatis</a:t>
            </a:r>
            <a:endParaRPr lang="ko-KR" altLang="en-US" b="1">
              <a:latin typeface="Noto Sans KR ExtraBold"/>
              <a:ea typeface="Noto Sans KR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B949BB-5723-28F5-44B9-0C49CE95D9FE}"/>
              </a:ext>
            </a:extLst>
          </p:cNvPr>
          <p:cNvSpPr txBox="1">
            <a:spLocks/>
          </p:cNvSpPr>
          <p:nvPr/>
        </p:nvSpPr>
        <p:spPr>
          <a:xfrm>
            <a:off x="7042751" y="4083087"/>
            <a:ext cx="179810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Figma</a:t>
            </a:r>
            <a:endParaRPr lang="ko-KR" altLang="en-US" b="1">
              <a:latin typeface="Noto Sans KR ExtraBold"/>
              <a:ea typeface="Noto Sans KR" panose="020B02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2EB02D-9B74-1E23-06ED-75304C04E019}"/>
              </a:ext>
            </a:extLst>
          </p:cNvPr>
          <p:cNvSpPr txBox="1">
            <a:spLocks/>
          </p:cNvSpPr>
          <p:nvPr/>
        </p:nvSpPr>
        <p:spPr>
          <a:xfrm>
            <a:off x="9610498" y="4070279"/>
            <a:ext cx="179810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ERD 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Cloud</a:t>
            </a:r>
            <a:endParaRPr lang="ko-KR" altLang="en-US" b="1">
              <a:latin typeface="Noto Sans KR ExtraBold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E60E84-7F63-72C9-9809-1C63213602E8}"/>
              </a:ext>
            </a:extLst>
          </p:cNvPr>
          <p:cNvSpPr txBox="1">
            <a:spLocks/>
          </p:cNvSpPr>
          <p:nvPr/>
        </p:nvSpPr>
        <p:spPr>
          <a:xfrm>
            <a:off x="8291406" y="6228212"/>
            <a:ext cx="179810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GitHub</a:t>
            </a:r>
          </a:p>
        </p:txBody>
      </p:sp>
      <p:pic>
        <p:nvPicPr>
          <p:cNvPr id="4" name="그림 3" descr="SQL Language | Oracle Polska">
            <a:extLst>
              <a:ext uri="{FF2B5EF4-FFF2-40B4-BE49-F238E27FC236}">
                <a16:creationId xmlns:a16="http://schemas.microsoft.com/office/drawing/2014/main" id="{08F7F651-FA5E-9E05-2FD9-BB023D5A8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74" y="4037218"/>
            <a:ext cx="1895782" cy="19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88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D35D36-21E2-76A0-FA2C-A83B0866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296" t="37846" r="7670" b="7236"/>
          <a:stretch>
            <a:fillRect/>
          </a:stretch>
        </p:blipFill>
        <p:spPr>
          <a:xfrm>
            <a:off x="1416000" y="293481"/>
            <a:ext cx="9360000" cy="6548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9ECCA-21DE-4B9A-518F-52B0615F5F84}"/>
              </a:ext>
            </a:extLst>
          </p:cNvPr>
          <p:cNvSpPr txBox="1"/>
          <p:nvPr/>
        </p:nvSpPr>
        <p:spPr>
          <a:xfrm>
            <a:off x="2057239" y="26615"/>
            <a:ext cx="344036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약관 동의</a:t>
            </a:r>
            <a:r>
              <a:rPr lang="en-US" altLang="ko-KR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28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304CC3-EAE8-8BEC-572F-D1C4475C0C84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4FA80E9-E9BD-EFCE-46C7-1668A9808072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2316D3-7027-B3F7-C090-FC0F8786F428}"/>
              </a:ext>
            </a:extLst>
          </p:cNvPr>
          <p:cNvSpPr txBox="1"/>
          <p:nvPr/>
        </p:nvSpPr>
        <p:spPr>
          <a:xfrm>
            <a:off x="650439" y="5711218"/>
            <a:ext cx="433719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필수 약관만 동의하여도 다음 페이지로 넘어갈 수 있음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2538D2-E09C-7294-FBD6-D91F83456B5B}"/>
              </a:ext>
            </a:extLst>
          </p:cNvPr>
          <p:cNvSpPr/>
          <p:nvPr/>
        </p:nvSpPr>
        <p:spPr>
          <a:xfrm>
            <a:off x="4110181" y="3192493"/>
            <a:ext cx="573478" cy="503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897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5F6C14-2D1A-F98B-73ED-8B5695962D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399" t="38531" r="8908" b="7440"/>
          <a:stretch>
            <a:fillRect/>
          </a:stretch>
        </p:blipFill>
        <p:spPr>
          <a:xfrm>
            <a:off x="442023" y="489767"/>
            <a:ext cx="6472345" cy="6341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76FA8D-B1D2-14B3-7B74-70FCB1F20709}"/>
              </a:ext>
            </a:extLst>
          </p:cNvPr>
          <p:cNvSpPr txBox="1"/>
          <p:nvPr/>
        </p:nvSpPr>
        <p:spPr>
          <a:xfrm>
            <a:off x="2057239" y="26615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1B8D5C-ADB9-57F8-02EB-260F7A6D5CA6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F1C9E70-D8EC-4E40-7413-CED2C4FEF831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244C9BA-537A-DA4C-0FDB-4FED3D2FDFA1}"/>
              </a:ext>
            </a:extLst>
          </p:cNvPr>
          <p:cNvSpPr/>
          <p:nvPr/>
        </p:nvSpPr>
        <p:spPr>
          <a:xfrm>
            <a:off x="3750702" y="756633"/>
            <a:ext cx="1192845" cy="503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08D59-6A8A-83DB-FA1E-76C2A834613D}"/>
              </a:ext>
            </a:extLst>
          </p:cNvPr>
          <p:cNvSpPr txBox="1"/>
          <p:nvPr/>
        </p:nvSpPr>
        <p:spPr>
          <a:xfrm>
            <a:off x="5167021" y="662927"/>
            <a:ext cx="393771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사용 불가하다는 팝업창이 뜨면서 페이지 </a:t>
            </a:r>
            <a:r>
              <a:rPr lang="ko-KR" altLang="en-US" sz="200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리다이렉션은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발생하지 않고 현재 페이지 유지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4D5E74-83FC-5C76-1BC2-00ECF944CF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273" t="36266" r="11144" b="58357"/>
          <a:stretch>
            <a:fillRect/>
          </a:stretch>
        </p:blipFill>
        <p:spPr>
          <a:xfrm>
            <a:off x="5514902" y="3349872"/>
            <a:ext cx="6110521" cy="11085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9C96D3-6FFC-44FE-7FAD-EF1D5F26538A}"/>
              </a:ext>
            </a:extLst>
          </p:cNvPr>
          <p:cNvSpPr txBox="1"/>
          <p:nvPr/>
        </p:nvSpPr>
        <p:spPr>
          <a:xfrm>
            <a:off x="5781109" y="4592959"/>
            <a:ext cx="49893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회원가입 시 비밀번호는 </a:t>
            </a:r>
            <a:r>
              <a:rPr lang="ko-KR" altLang="en-US" sz="2000" b="1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평문</a:t>
            </a:r>
            <a:r>
              <a:rPr lang="en-US" altLang="ko-KR" sz="2000" b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(Plain Text)</a:t>
            </a:r>
            <a:r>
              <a:rPr lang="ko-KR" altLang="en-US" sz="2000" b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 아닌</a:t>
            </a:r>
            <a:r>
              <a:rPr lang="en-US" altLang="ko-KR" sz="2000" b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2000" b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해시 처리되어 </a:t>
            </a:r>
            <a:r>
              <a:rPr lang="en-US" altLang="ko-KR" sz="2000" b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DB</a:t>
            </a:r>
            <a:r>
              <a:rPr lang="ko-KR" altLang="en-US" sz="2000" b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에 저장됩니다</a:t>
            </a:r>
            <a:endParaRPr lang="ko-KR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050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FF1E-EE27-02C3-31E2-FF40B861E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2FDACA-B1FD-DE5D-D6AA-1C33724AA8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479" t="38124" r="8399" b="6729"/>
          <a:stretch>
            <a:fillRect/>
          </a:stretch>
        </p:blipFill>
        <p:spPr>
          <a:xfrm>
            <a:off x="1956000" y="339791"/>
            <a:ext cx="8280000" cy="6491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FD3C7-1697-E355-01A1-B3781E358AC1}"/>
              </a:ext>
            </a:extLst>
          </p:cNvPr>
          <p:cNvSpPr txBox="1"/>
          <p:nvPr/>
        </p:nvSpPr>
        <p:spPr>
          <a:xfrm>
            <a:off x="2057239" y="26615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889A62-8385-6574-B4B0-2D6CA8BA5E5D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7440053-ED0E-AE03-C8C6-0D5563466A4A}"/>
              </a:ext>
            </a:extLst>
          </p:cNvPr>
          <p:cNvCxnSpPr>
            <a:cxnSpLocks/>
          </p:cNvCxnSpPr>
          <p:nvPr/>
        </p:nvCxnSpPr>
        <p:spPr>
          <a:xfrm>
            <a:off x="4683659" y="2867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54C663-D565-E294-44A4-53CD2BE35F9C}"/>
              </a:ext>
            </a:extLst>
          </p:cNvPr>
          <p:cNvSpPr/>
          <p:nvPr/>
        </p:nvSpPr>
        <p:spPr>
          <a:xfrm>
            <a:off x="4110362" y="701336"/>
            <a:ext cx="1411549" cy="348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사용자 이름</a:t>
            </a:r>
          </a:p>
        </p:txBody>
      </p:sp>
    </p:spTree>
    <p:extLst>
      <p:ext uri="{BB962C8B-B14F-4D97-AF65-F5344CB8AC3E}">
        <p14:creationId xmlns:p14="http://schemas.microsoft.com/office/powerpoint/2010/main" val="3107083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566FA-4F10-5418-DE1A-C671A31DF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333190-7AD0-6F83-5998-9D254E811210}"/>
              </a:ext>
            </a:extLst>
          </p:cNvPr>
          <p:cNvSpPr txBox="1"/>
          <p:nvPr/>
        </p:nvSpPr>
        <p:spPr>
          <a:xfrm>
            <a:off x="2057239" y="26615"/>
            <a:ext cx="1980029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31DAAA8-15B3-CD1F-2738-9FE318B7FCB5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8264C29-470F-BFEF-5510-C5E372E5802D}"/>
              </a:ext>
            </a:extLst>
          </p:cNvPr>
          <p:cNvCxnSpPr>
            <a:cxnSpLocks/>
          </p:cNvCxnSpPr>
          <p:nvPr/>
        </p:nvCxnSpPr>
        <p:spPr>
          <a:xfrm>
            <a:off x="4181168" y="293481"/>
            <a:ext cx="7454380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7EF31B92-CF16-76D4-164A-50F070F618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155" t="38107" r="6794" b="6814"/>
          <a:stretch>
            <a:fillRect/>
          </a:stretch>
        </p:blipFill>
        <p:spPr>
          <a:xfrm>
            <a:off x="1416000" y="493888"/>
            <a:ext cx="9360000" cy="6337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1F428D-A95E-A762-30B9-C78525D0F29D}"/>
              </a:ext>
            </a:extLst>
          </p:cNvPr>
          <p:cNvSpPr txBox="1"/>
          <p:nvPr/>
        </p:nvSpPr>
        <p:spPr>
          <a:xfrm>
            <a:off x="7908358" y="2604118"/>
            <a:ext cx="3648364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수정 버튼을 누르면 저장 버튼과 취소 버튼이 나옴</a:t>
            </a:r>
            <a:endParaRPr lang="en-US" altLang="ko-KR" sz="2000" b="1">
              <a:solidFill>
                <a:schemeClr val="tx1">
                  <a:lumMod val="85000"/>
                  <a:lumOff val="15000"/>
                </a:schemeClr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저장하지 않고 다른 칸의 수정버튼을 누르면 이전에 저장된 정보를 자동으로 불러옴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EC87E2-00E1-18B2-C4B5-E643B2516E95}"/>
              </a:ext>
            </a:extLst>
          </p:cNvPr>
          <p:cNvSpPr/>
          <p:nvPr/>
        </p:nvSpPr>
        <p:spPr>
          <a:xfrm>
            <a:off x="6803075" y="1694916"/>
            <a:ext cx="1313895" cy="523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391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6DA08-4527-2C7E-803A-265B77B22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39C42E-C951-B31D-40A8-23D32CDC2502}"/>
              </a:ext>
            </a:extLst>
          </p:cNvPr>
          <p:cNvSpPr txBox="1"/>
          <p:nvPr/>
        </p:nvSpPr>
        <p:spPr>
          <a:xfrm>
            <a:off x="2057239" y="26615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즐겨찾기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CCEC19-4A24-2AD1-9085-D75EAAB0C072}"/>
              </a:ext>
            </a:extLst>
          </p:cNvPr>
          <p:cNvCxnSpPr>
            <a:cxnSpLocks/>
          </p:cNvCxnSpPr>
          <p:nvPr/>
        </p:nvCxnSpPr>
        <p:spPr>
          <a:xfrm>
            <a:off x="411892" y="2232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335AAE5-A4F3-5D3A-FE61-2FA2462B68CE}"/>
              </a:ext>
            </a:extLst>
          </p:cNvPr>
          <p:cNvCxnSpPr>
            <a:cxnSpLocks/>
          </p:cNvCxnSpPr>
          <p:nvPr/>
        </p:nvCxnSpPr>
        <p:spPr>
          <a:xfrm>
            <a:off x="4181168" y="293481"/>
            <a:ext cx="7454380" cy="0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소프트웨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C56533C-0309-E71C-8E93-41CF8739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240" y="782320"/>
            <a:ext cx="7741920" cy="54762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A3B159-33F2-08D8-CE1E-92F85322EF1F}"/>
              </a:ext>
            </a:extLst>
          </p:cNvPr>
          <p:cNvSpPr/>
          <p:nvPr/>
        </p:nvSpPr>
        <p:spPr>
          <a:xfrm>
            <a:off x="4903155" y="1715236"/>
            <a:ext cx="1801575" cy="503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293DCB-844D-7FE3-F545-28F83D22D9BD}"/>
              </a:ext>
            </a:extLst>
          </p:cNvPr>
          <p:cNvSpPr/>
          <p:nvPr/>
        </p:nvSpPr>
        <p:spPr>
          <a:xfrm>
            <a:off x="2403795" y="2213076"/>
            <a:ext cx="1456135" cy="1824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DAF184-520B-B992-6BDD-94458CE9B38C}"/>
              </a:ext>
            </a:extLst>
          </p:cNvPr>
          <p:cNvSpPr txBox="1"/>
          <p:nvPr/>
        </p:nvSpPr>
        <p:spPr>
          <a:xfrm>
            <a:off x="6983797" y="1486518"/>
            <a:ext cx="415525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/>
                <a:ea typeface="Noto Sans KR" panose="020B0200000000000000" pitchFamily="50" charset="-127"/>
              </a:rPr>
              <a:t>영화/음악 즐겨찾기 카테고리 구분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436A83-9583-CEDB-C080-FC37AF794F52}"/>
              </a:ext>
            </a:extLst>
          </p:cNvPr>
          <p:cNvSpPr txBox="1"/>
          <p:nvPr/>
        </p:nvSpPr>
        <p:spPr>
          <a:xfrm>
            <a:off x="1741237" y="4209398"/>
            <a:ext cx="389220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/>
                <a:ea typeface="Noto Sans KR" panose="020B0200000000000000" pitchFamily="50" charset="-127"/>
              </a:rPr>
              <a:t>클릭 시 해당 영화 상세페이지/</a:t>
            </a:r>
            <a:b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/>
                <a:ea typeface="Noto Sans KR" panose="020B0200000000000000" pitchFamily="50" charset="-127"/>
              </a:rPr>
            </a:b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/>
                <a:ea typeface="Noto Sans KR" panose="020B0200000000000000" pitchFamily="50" charset="-127"/>
              </a:rPr>
              <a:t>이용자 추천 게시글로 이동</a:t>
            </a:r>
            <a:b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/>
                <a:ea typeface="Noto Sans KR" panose="020B0200000000000000" pitchFamily="50" charset="-127"/>
              </a:rPr>
            </a:b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Medium"/>
                <a:ea typeface="Noto Sans KR" panose="020B0200000000000000" pitchFamily="50" charset="-127"/>
              </a:rPr>
              <a:t>별표 클릭 시 즐겨찾기 해제</a:t>
            </a:r>
          </a:p>
        </p:txBody>
      </p:sp>
    </p:spTree>
    <p:extLst>
      <p:ext uri="{BB962C8B-B14F-4D97-AF65-F5344CB8AC3E}">
        <p14:creationId xmlns:p14="http://schemas.microsoft.com/office/powerpoint/2010/main" val="1664257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8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D8DC19-E0D1-0BCA-778F-0CE52E087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49AC9C-B378-BB02-0844-2BBB6355054E}"/>
              </a:ext>
            </a:extLst>
          </p:cNvPr>
          <p:cNvSpPr txBox="1"/>
          <p:nvPr/>
        </p:nvSpPr>
        <p:spPr>
          <a:xfrm>
            <a:off x="4900803" y="3044280"/>
            <a:ext cx="23903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>
                <a:solidFill>
                  <a:srgbClr val="F3F3F3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시연 영상</a:t>
            </a:r>
            <a:endParaRPr lang="ko-KR" altLang="ko-KR" sz="4400">
              <a:solidFill>
                <a:srgbClr val="F3F3F3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4389BB-A806-B271-22F3-FD54B0F27536}"/>
              </a:ext>
            </a:extLst>
          </p:cNvPr>
          <p:cNvCxnSpPr>
            <a:cxnSpLocks/>
          </p:cNvCxnSpPr>
          <p:nvPr/>
        </p:nvCxnSpPr>
        <p:spPr>
          <a:xfrm>
            <a:off x="1726406" y="6020698"/>
            <a:ext cx="8739188" cy="0"/>
          </a:xfrm>
          <a:prstGeom prst="line">
            <a:avLst/>
          </a:prstGeom>
          <a:ln w="6350">
            <a:solidFill>
              <a:srgbClr val="F3F3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9A6E44A-B200-4683-4B94-4F470209D1C1}"/>
              </a:ext>
            </a:extLst>
          </p:cNvPr>
          <p:cNvCxnSpPr>
            <a:cxnSpLocks/>
          </p:cNvCxnSpPr>
          <p:nvPr/>
        </p:nvCxnSpPr>
        <p:spPr>
          <a:xfrm>
            <a:off x="1732342" y="703022"/>
            <a:ext cx="8727315" cy="0"/>
          </a:xfrm>
          <a:prstGeom prst="line">
            <a:avLst/>
          </a:prstGeom>
          <a:ln w="6350">
            <a:solidFill>
              <a:srgbClr val="F3F3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43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8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66BD37-4D15-22A7-3542-910802FD1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1165AE-E2C0-0201-FA21-15E79A8B92F6}"/>
              </a:ext>
            </a:extLst>
          </p:cNvPr>
          <p:cNvSpPr txBox="1"/>
          <p:nvPr/>
        </p:nvSpPr>
        <p:spPr>
          <a:xfrm>
            <a:off x="4381431" y="3044280"/>
            <a:ext cx="3429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>
                <a:solidFill>
                  <a:srgbClr val="F3F3F3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+mn-lt"/>
              </a:rPr>
              <a:t>프로젝트 후기</a:t>
            </a:r>
            <a:endParaRPr lang="ko-KR" altLang="ko-KR" sz="4400">
              <a:solidFill>
                <a:srgbClr val="F3F3F3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2BF497E-72C7-A86D-3FF9-17ABFBA9A8B0}"/>
              </a:ext>
            </a:extLst>
          </p:cNvPr>
          <p:cNvCxnSpPr>
            <a:cxnSpLocks/>
          </p:cNvCxnSpPr>
          <p:nvPr/>
        </p:nvCxnSpPr>
        <p:spPr>
          <a:xfrm>
            <a:off x="1726406" y="6020698"/>
            <a:ext cx="8739188" cy="0"/>
          </a:xfrm>
          <a:prstGeom prst="line">
            <a:avLst/>
          </a:prstGeom>
          <a:ln w="6350">
            <a:solidFill>
              <a:srgbClr val="F3F3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1522C44-0FBA-156F-B239-A110823C84FD}"/>
              </a:ext>
            </a:extLst>
          </p:cNvPr>
          <p:cNvCxnSpPr>
            <a:cxnSpLocks/>
          </p:cNvCxnSpPr>
          <p:nvPr/>
        </p:nvCxnSpPr>
        <p:spPr>
          <a:xfrm>
            <a:off x="1732342" y="703022"/>
            <a:ext cx="8727315" cy="0"/>
          </a:xfrm>
          <a:prstGeom prst="line">
            <a:avLst/>
          </a:prstGeom>
          <a:ln w="6350">
            <a:solidFill>
              <a:srgbClr val="F3F3F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81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287F2-66AA-3556-AC90-53A2FEF1B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E86DA4-F95B-7368-196E-553DD3BF49AE}"/>
              </a:ext>
            </a:extLst>
          </p:cNvPr>
          <p:cNvSpPr/>
          <p:nvPr/>
        </p:nvSpPr>
        <p:spPr>
          <a:xfrm>
            <a:off x="2591921" y="897332"/>
            <a:ext cx="8595732" cy="2172464"/>
          </a:xfrm>
          <a:prstGeom prst="rect">
            <a:avLst/>
          </a:prstGeom>
          <a:noFill/>
          <a:ln w="38100">
            <a:solidFill>
              <a:srgbClr val="004E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60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603B26-1E1A-8BDB-353D-466053DE2BBF}"/>
              </a:ext>
            </a:extLst>
          </p:cNvPr>
          <p:cNvGrpSpPr/>
          <p:nvPr/>
        </p:nvGrpSpPr>
        <p:grpSpPr>
          <a:xfrm>
            <a:off x="664101" y="1097713"/>
            <a:ext cx="1548000" cy="1548000"/>
            <a:chOff x="221528" y="3550408"/>
            <a:chExt cx="1033038" cy="1035168"/>
          </a:xfrm>
        </p:grpSpPr>
        <p:sp>
          <p:nvSpPr>
            <p:cNvPr id="19" name="Oval 106">
              <a:extLst>
                <a:ext uri="{FF2B5EF4-FFF2-40B4-BE49-F238E27FC236}">
                  <a16:creationId xmlns:a16="http://schemas.microsoft.com/office/drawing/2014/main" id="{285B4E08-04C3-0577-DB90-8493E3477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28" y="3550408"/>
              <a:ext cx="1033038" cy="1035168"/>
            </a:xfrm>
            <a:prstGeom prst="ellipse">
              <a:avLst/>
            </a:prstGeom>
            <a:solidFill>
              <a:srgbClr val="81B9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20" name="Freeform 107">
              <a:extLst>
                <a:ext uri="{FF2B5EF4-FFF2-40B4-BE49-F238E27FC236}">
                  <a16:creationId xmlns:a16="http://schemas.microsoft.com/office/drawing/2014/main" id="{86C79196-3B0A-C5EC-17B4-993F9385A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82" y="3771925"/>
              <a:ext cx="472854" cy="813650"/>
            </a:xfrm>
            <a:custGeom>
              <a:avLst/>
              <a:gdLst>
                <a:gd name="T0" fmla="*/ 32 w 94"/>
                <a:gd name="T1" fmla="*/ 0 h 161"/>
                <a:gd name="T2" fmla="*/ 94 w 94"/>
                <a:gd name="T3" fmla="*/ 100 h 161"/>
                <a:gd name="T4" fmla="*/ 11 w 94"/>
                <a:gd name="T5" fmla="*/ 161 h 161"/>
                <a:gd name="T6" fmla="*/ 0 w 94"/>
                <a:gd name="T7" fmla="*/ 75 h 161"/>
                <a:gd name="T8" fmla="*/ 32 w 94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61">
                  <a:moveTo>
                    <a:pt x="32" y="0"/>
                  </a:moveTo>
                  <a:cubicBezTo>
                    <a:pt x="94" y="100"/>
                    <a:pt x="94" y="100"/>
                    <a:pt x="94" y="100"/>
                  </a:cubicBezTo>
                  <a:cubicBezTo>
                    <a:pt x="80" y="133"/>
                    <a:pt x="49" y="157"/>
                    <a:pt x="11" y="16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489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21" name="Freeform 108">
              <a:extLst>
                <a:ext uri="{FF2B5EF4-FFF2-40B4-BE49-F238E27FC236}">
                  <a16:creationId xmlns:a16="http://schemas.microsoft.com/office/drawing/2014/main" id="{31E36210-6816-4159-64A3-649856704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5" y="4161711"/>
              <a:ext cx="600653" cy="357836"/>
            </a:xfrm>
            <a:custGeom>
              <a:avLst/>
              <a:gdLst>
                <a:gd name="T0" fmla="*/ 3 w 119"/>
                <a:gd name="T1" fmla="*/ 68 h 71"/>
                <a:gd name="T2" fmla="*/ 47 w 119"/>
                <a:gd name="T3" fmla="*/ 18 h 71"/>
                <a:gd name="T4" fmla="*/ 47 w 119"/>
                <a:gd name="T5" fmla="*/ 0 h 71"/>
                <a:gd name="T6" fmla="*/ 59 w 119"/>
                <a:gd name="T7" fmla="*/ 0 h 71"/>
                <a:gd name="T8" fmla="*/ 60 w 119"/>
                <a:gd name="T9" fmla="*/ 0 h 71"/>
                <a:gd name="T10" fmla="*/ 72 w 119"/>
                <a:gd name="T11" fmla="*/ 0 h 71"/>
                <a:gd name="T12" fmla="*/ 72 w 119"/>
                <a:gd name="T13" fmla="*/ 18 h 71"/>
                <a:gd name="T14" fmla="*/ 115 w 119"/>
                <a:gd name="T15" fmla="*/ 68 h 71"/>
                <a:gd name="T16" fmla="*/ 111 w 119"/>
                <a:gd name="T17" fmla="*/ 71 h 71"/>
                <a:gd name="T18" fmla="*/ 60 w 119"/>
                <a:gd name="T19" fmla="*/ 70 h 71"/>
                <a:gd name="T20" fmla="*/ 59 w 119"/>
                <a:gd name="T21" fmla="*/ 70 h 71"/>
                <a:gd name="T22" fmla="*/ 8 w 119"/>
                <a:gd name="T23" fmla="*/ 71 h 71"/>
                <a:gd name="T24" fmla="*/ 3 w 119"/>
                <a:gd name="T25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71">
                  <a:moveTo>
                    <a:pt x="3" y="68"/>
                  </a:moveTo>
                  <a:cubicBezTo>
                    <a:pt x="4" y="45"/>
                    <a:pt x="0" y="22"/>
                    <a:pt x="47" y="18"/>
                  </a:cubicBezTo>
                  <a:cubicBezTo>
                    <a:pt x="47" y="17"/>
                    <a:pt x="47" y="2"/>
                    <a:pt x="4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17"/>
                    <a:pt x="72" y="18"/>
                  </a:cubicBezTo>
                  <a:cubicBezTo>
                    <a:pt x="119" y="22"/>
                    <a:pt x="115" y="45"/>
                    <a:pt x="115" y="68"/>
                  </a:cubicBezTo>
                  <a:cubicBezTo>
                    <a:pt x="114" y="69"/>
                    <a:pt x="112" y="70"/>
                    <a:pt x="111" y="71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7" y="70"/>
                    <a:pt x="5" y="69"/>
                    <a:pt x="3" y="68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F9C1167E-4132-1216-3C1E-8EAF31E3D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84" y="3727196"/>
              <a:ext cx="387655" cy="460075"/>
            </a:xfrm>
            <a:custGeom>
              <a:avLst/>
              <a:gdLst>
                <a:gd name="T0" fmla="*/ 4 w 77"/>
                <a:gd name="T1" fmla="*/ 43 h 91"/>
                <a:gd name="T2" fmla="*/ 7 w 77"/>
                <a:gd name="T3" fmla="*/ 68 h 91"/>
                <a:gd name="T4" fmla="*/ 38 w 77"/>
                <a:gd name="T5" fmla="*/ 91 h 91"/>
                <a:gd name="T6" fmla="*/ 69 w 77"/>
                <a:gd name="T7" fmla="*/ 68 h 91"/>
                <a:gd name="T8" fmla="*/ 73 w 77"/>
                <a:gd name="T9" fmla="*/ 43 h 91"/>
                <a:gd name="T10" fmla="*/ 39 w 77"/>
                <a:gd name="T11" fmla="*/ 0 h 91"/>
                <a:gd name="T12" fmla="*/ 4 w 77"/>
                <a:gd name="T13" fmla="*/ 4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1">
                  <a:moveTo>
                    <a:pt x="4" y="43"/>
                  </a:moveTo>
                  <a:cubicBezTo>
                    <a:pt x="0" y="43"/>
                    <a:pt x="0" y="67"/>
                    <a:pt x="7" y="68"/>
                  </a:cubicBezTo>
                  <a:cubicBezTo>
                    <a:pt x="13" y="80"/>
                    <a:pt x="23" y="91"/>
                    <a:pt x="38" y="91"/>
                  </a:cubicBezTo>
                  <a:cubicBezTo>
                    <a:pt x="53" y="91"/>
                    <a:pt x="64" y="80"/>
                    <a:pt x="69" y="68"/>
                  </a:cubicBezTo>
                  <a:cubicBezTo>
                    <a:pt x="76" y="68"/>
                    <a:pt x="77" y="43"/>
                    <a:pt x="73" y="43"/>
                  </a:cubicBezTo>
                  <a:cubicBezTo>
                    <a:pt x="74" y="17"/>
                    <a:pt x="73" y="0"/>
                    <a:pt x="39" y="0"/>
                  </a:cubicBezTo>
                  <a:cubicBezTo>
                    <a:pt x="4" y="0"/>
                    <a:pt x="2" y="16"/>
                    <a:pt x="4" y="43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7F548FC3-D078-FAEC-0C59-D78CA446D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5" y="4251170"/>
              <a:ext cx="600653" cy="334406"/>
            </a:xfrm>
            <a:custGeom>
              <a:avLst/>
              <a:gdLst>
                <a:gd name="T0" fmla="*/ 3 w 119"/>
                <a:gd name="T1" fmla="*/ 50 h 66"/>
                <a:gd name="T2" fmla="*/ 47 w 119"/>
                <a:gd name="T3" fmla="*/ 0 h 66"/>
                <a:gd name="T4" fmla="*/ 72 w 119"/>
                <a:gd name="T5" fmla="*/ 0 h 66"/>
                <a:gd name="T6" fmla="*/ 115 w 119"/>
                <a:gd name="T7" fmla="*/ 50 h 66"/>
                <a:gd name="T8" fmla="*/ 59 w 119"/>
                <a:gd name="T9" fmla="*/ 66 h 66"/>
                <a:gd name="T10" fmla="*/ 59 w 119"/>
                <a:gd name="T11" fmla="*/ 66 h 66"/>
                <a:gd name="T12" fmla="*/ 59 w 119"/>
                <a:gd name="T13" fmla="*/ 66 h 66"/>
                <a:gd name="T14" fmla="*/ 57 w 119"/>
                <a:gd name="T15" fmla="*/ 66 h 66"/>
                <a:gd name="T16" fmla="*/ 57 w 119"/>
                <a:gd name="T17" fmla="*/ 66 h 66"/>
                <a:gd name="T18" fmla="*/ 57 w 119"/>
                <a:gd name="T19" fmla="*/ 66 h 66"/>
                <a:gd name="T20" fmla="*/ 55 w 119"/>
                <a:gd name="T21" fmla="*/ 66 h 66"/>
                <a:gd name="T22" fmla="*/ 54 w 119"/>
                <a:gd name="T23" fmla="*/ 66 h 66"/>
                <a:gd name="T24" fmla="*/ 53 w 119"/>
                <a:gd name="T25" fmla="*/ 66 h 66"/>
                <a:gd name="T26" fmla="*/ 53 w 119"/>
                <a:gd name="T27" fmla="*/ 66 h 66"/>
                <a:gd name="T28" fmla="*/ 51 w 119"/>
                <a:gd name="T29" fmla="*/ 66 h 66"/>
                <a:gd name="T30" fmla="*/ 50 w 119"/>
                <a:gd name="T31" fmla="*/ 66 h 66"/>
                <a:gd name="T32" fmla="*/ 3 w 119"/>
                <a:gd name="T33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66">
                  <a:moveTo>
                    <a:pt x="3" y="50"/>
                  </a:moveTo>
                  <a:cubicBezTo>
                    <a:pt x="4" y="27"/>
                    <a:pt x="0" y="4"/>
                    <a:pt x="47" y="0"/>
                  </a:cubicBezTo>
                  <a:cubicBezTo>
                    <a:pt x="55" y="5"/>
                    <a:pt x="63" y="5"/>
                    <a:pt x="72" y="0"/>
                  </a:cubicBezTo>
                  <a:cubicBezTo>
                    <a:pt x="119" y="4"/>
                    <a:pt x="115" y="27"/>
                    <a:pt x="115" y="50"/>
                  </a:cubicBezTo>
                  <a:cubicBezTo>
                    <a:pt x="99" y="60"/>
                    <a:pt x="80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33" y="64"/>
                    <a:pt x="17" y="58"/>
                    <a:pt x="3" y="50"/>
                  </a:cubicBezTo>
                  <a:close/>
                </a:path>
              </a:pathLst>
            </a:custGeom>
            <a:solidFill>
              <a:srgbClr val="FFAF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DD2854C1-05E6-A2DC-664E-2D513A378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894" y="3671817"/>
              <a:ext cx="438775" cy="323756"/>
            </a:xfrm>
            <a:custGeom>
              <a:avLst/>
              <a:gdLst>
                <a:gd name="T0" fmla="*/ 67 w 87"/>
                <a:gd name="T1" fmla="*/ 64 h 64"/>
                <a:gd name="T2" fmla="*/ 74 w 87"/>
                <a:gd name="T3" fmla="*/ 54 h 64"/>
                <a:gd name="T4" fmla="*/ 18 w 87"/>
                <a:gd name="T5" fmla="*/ 14 h 64"/>
                <a:gd name="T6" fmla="*/ 5 w 87"/>
                <a:gd name="T7" fmla="*/ 54 h 64"/>
                <a:gd name="T8" fmla="*/ 12 w 87"/>
                <a:gd name="T9" fmla="*/ 64 h 64"/>
                <a:gd name="T10" fmla="*/ 17 w 87"/>
                <a:gd name="T11" fmla="*/ 34 h 64"/>
                <a:gd name="T12" fmla="*/ 33 w 87"/>
                <a:gd name="T13" fmla="*/ 40 h 64"/>
                <a:gd name="T14" fmla="*/ 53 w 87"/>
                <a:gd name="T15" fmla="*/ 42 h 64"/>
                <a:gd name="T16" fmla="*/ 67 w 87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64">
                  <a:moveTo>
                    <a:pt x="67" y="64"/>
                  </a:moveTo>
                  <a:cubicBezTo>
                    <a:pt x="67" y="58"/>
                    <a:pt x="68" y="54"/>
                    <a:pt x="74" y="54"/>
                  </a:cubicBezTo>
                  <a:cubicBezTo>
                    <a:pt x="87" y="3"/>
                    <a:pt x="36" y="0"/>
                    <a:pt x="18" y="14"/>
                  </a:cubicBezTo>
                  <a:cubicBezTo>
                    <a:pt x="1" y="16"/>
                    <a:pt x="0" y="35"/>
                    <a:pt x="5" y="54"/>
                  </a:cubicBezTo>
                  <a:cubicBezTo>
                    <a:pt x="11" y="54"/>
                    <a:pt x="11" y="58"/>
                    <a:pt x="12" y="64"/>
                  </a:cubicBezTo>
                  <a:cubicBezTo>
                    <a:pt x="13" y="52"/>
                    <a:pt x="12" y="40"/>
                    <a:pt x="17" y="34"/>
                  </a:cubicBezTo>
                  <a:cubicBezTo>
                    <a:pt x="22" y="36"/>
                    <a:pt x="28" y="39"/>
                    <a:pt x="33" y="40"/>
                  </a:cubicBezTo>
                  <a:cubicBezTo>
                    <a:pt x="44" y="41"/>
                    <a:pt x="50" y="40"/>
                    <a:pt x="53" y="42"/>
                  </a:cubicBezTo>
                  <a:cubicBezTo>
                    <a:pt x="62" y="48"/>
                    <a:pt x="66" y="52"/>
                    <a:pt x="67" y="6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E60235-E2B5-1B10-BB34-C77CA0873BC9}"/>
              </a:ext>
            </a:extLst>
          </p:cNvPr>
          <p:cNvSpPr/>
          <p:nvPr/>
        </p:nvSpPr>
        <p:spPr>
          <a:xfrm>
            <a:off x="2591921" y="3622399"/>
            <a:ext cx="8595732" cy="2172464"/>
          </a:xfrm>
          <a:prstGeom prst="rect">
            <a:avLst/>
          </a:prstGeom>
          <a:noFill/>
          <a:ln w="38100">
            <a:solidFill>
              <a:srgbClr val="004E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F9EC726-56EF-1FDD-7B91-206F1A7C6DD9}"/>
              </a:ext>
            </a:extLst>
          </p:cNvPr>
          <p:cNvGrpSpPr/>
          <p:nvPr/>
        </p:nvGrpSpPr>
        <p:grpSpPr>
          <a:xfrm>
            <a:off x="681656" y="3813819"/>
            <a:ext cx="1548000" cy="1548000"/>
            <a:chOff x="221528" y="4832653"/>
            <a:chExt cx="1033038" cy="1033038"/>
          </a:xfrm>
        </p:grpSpPr>
        <p:sp>
          <p:nvSpPr>
            <p:cNvPr id="46" name="Oval 22">
              <a:extLst>
                <a:ext uri="{FF2B5EF4-FFF2-40B4-BE49-F238E27FC236}">
                  <a16:creationId xmlns:a16="http://schemas.microsoft.com/office/drawing/2014/main" id="{85683F6E-0321-A86F-60F6-2F52D384B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28" y="4832653"/>
              <a:ext cx="1033038" cy="1033038"/>
            </a:xfrm>
            <a:prstGeom prst="ellipse">
              <a:avLst/>
            </a:prstGeom>
            <a:solidFill>
              <a:srgbClr val="8EC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E4A2D4FC-9492-F773-6718-6A92E53AB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32" y="5054170"/>
              <a:ext cx="483504" cy="807261"/>
            </a:xfrm>
            <a:custGeom>
              <a:avLst/>
              <a:gdLst>
                <a:gd name="T0" fmla="*/ 32 w 96"/>
                <a:gd name="T1" fmla="*/ 0 h 160"/>
                <a:gd name="T2" fmla="*/ 96 w 96"/>
                <a:gd name="T3" fmla="*/ 101 h 160"/>
                <a:gd name="T4" fmla="*/ 15 w 96"/>
                <a:gd name="T5" fmla="*/ 160 h 160"/>
                <a:gd name="T6" fmla="*/ 0 w 96"/>
                <a:gd name="T7" fmla="*/ 75 h 160"/>
                <a:gd name="T8" fmla="*/ 32 w 96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60">
                  <a:moveTo>
                    <a:pt x="32" y="0"/>
                  </a:moveTo>
                  <a:cubicBezTo>
                    <a:pt x="96" y="101"/>
                    <a:pt x="96" y="101"/>
                    <a:pt x="96" y="101"/>
                  </a:cubicBezTo>
                  <a:cubicBezTo>
                    <a:pt x="81" y="132"/>
                    <a:pt x="51" y="155"/>
                    <a:pt x="15" y="16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709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DC1CFDA8-834F-03F0-9B51-198D2DE90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26" y="5441826"/>
              <a:ext cx="604913" cy="353576"/>
            </a:xfrm>
            <a:custGeom>
              <a:avLst/>
              <a:gdLst>
                <a:gd name="T0" fmla="*/ 4 w 120"/>
                <a:gd name="T1" fmla="*/ 67 h 70"/>
                <a:gd name="T2" fmla="*/ 48 w 120"/>
                <a:gd name="T3" fmla="*/ 18 h 70"/>
                <a:gd name="T4" fmla="*/ 48 w 120"/>
                <a:gd name="T5" fmla="*/ 0 h 70"/>
                <a:gd name="T6" fmla="*/ 60 w 120"/>
                <a:gd name="T7" fmla="*/ 0 h 70"/>
                <a:gd name="T8" fmla="*/ 61 w 120"/>
                <a:gd name="T9" fmla="*/ 0 h 70"/>
                <a:gd name="T10" fmla="*/ 72 w 120"/>
                <a:gd name="T11" fmla="*/ 0 h 70"/>
                <a:gd name="T12" fmla="*/ 72 w 120"/>
                <a:gd name="T13" fmla="*/ 18 h 70"/>
                <a:gd name="T14" fmla="*/ 116 w 120"/>
                <a:gd name="T15" fmla="*/ 67 h 70"/>
                <a:gd name="T16" fmla="*/ 112 w 120"/>
                <a:gd name="T17" fmla="*/ 70 h 70"/>
                <a:gd name="T18" fmla="*/ 61 w 120"/>
                <a:gd name="T19" fmla="*/ 70 h 70"/>
                <a:gd name="T20" fmla="*/ 60 w 120"/>
                <a:gd name="T21" fmla="*/ 70 h 70"/>
                <a:gd name="T22" fmla="*/ 9 w 120"/>
                <a:gd name="T23" fmla="*/ 70 h 70"/>
                <a:gd name="T24" fmla="*/ 4 w 120"/>
                <a:gd name="T2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70">
                  <a:moveTo>
                    <a:pt x="4" y="67"/>
                  </a:moveTo>
                  <a:cubicBezTo>
                    <a:pt x="5" y="45"/>
                    <a:pt x="0" y="22"/>
                    <a:pt x="48" y="18"/>
                  </a:cubicBezTo>
                  <a:cubicBezTo>
                    <a:pt x="48" y="16"/>
                    <a:pt x="48" y="2"/>
                    <a:pt x="4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16"/>
                    <a:pt x="72" y="18"/>
                  </a:cubicBezTo>
                  <a:cubicBezTo>
                    <a:pt x="120" y="22"/>
                    <a:pt x="116" y="45"/>
                    <a:pt x="116" y="67"/>
                  </a:cubicBezTo>
                  <a:cubicBezTo>
                    <a:pt x="115" y="68"/>
                    <a:pt x="113" y="69"/>
                    <a:pt x="112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8" y="69"/>
                    <a:pt x="6" y="68"/>
                    <a:pt x="4" y="67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6CC909E9-6314-6A92-E1DC-AF995A26A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894" y="5009441"/>
              <a:ext cx="394045" cy="453685"/>
            </a:xfrm>
            <a:custGeom>
              <a:avLst/>
              <a:gdLst>
                <a:gd name="T0" fmla="*/ 5 w 78"/>
                <a:gd name="T1" fmla="*/ 43 h 90"/>
                <a:gd name="T2" fmla="*/ 8 w 78"/>
                <a:gd name="T3" fmla="*/ 67 h 90"/>
                <a:gd name="T4" fmla="*/ 39 w 78"/>
                <a:gd name="T5" fmla="*/ 90 h 90"/>
                <a:gd name="T6" fmla="*/ 70 w 78"/>
                <a:gd name="T7" fmla="*/ 67 h 90"/>
                <a:gd name="T8" fmla="*/ 74 w 78"/>
                <a:gd name="T9" fmla="*/ 43 h 90"/>
                <a:gd name="T10" fmla="*/ 39 w 78"/>
                <a:gd name="T11" fmla="*/ 0 h 90"/>
                <a:gd name="T12" fmla="*/ 5 w 78"/>
                <a:gd name="T13" fmla="*/ 4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0">
                  <a:moveTo>
                    <a:pt x="5" y="43"/>
                  </a:moveTo>
                  <a:cubicBezTo>
                    <a:pt x="0" y="43"/>
                    <a:pt x="1" y="67"/>
                    <a:pt x="8" y="67"/>
                  </a:cubicBezTo>
                  <a:cubicBezTo>
                    <a:pt x="14" y="80"/>
                    <a:pt x="24" y="90"/>
                    <a:pt x="39" y="90"/>
                  </a:cubicBezTo>
                  <a:cubicBezTo>
                    <a:pt x="54" y="90"/>
                    <a:pt x="65" y="80"/>
                    <a:pt x="70" y="67"/>
                  </a:cubicBezTo>
                  <a:cubicBezTo>
                    <a:pt x="77" y="67"/>
                    <a:pt x="78" y="43"/>
                    <a:pt x="74" y="43"/>
                  </a:cubicBezTo>
                  <a:cubicBezTo>
                    <a:pt x="75" y="16"/>
                    <a:pt x="74" y="0"/>
                    <a:pt x="39" y="0"/>
                  </a:cubicBezTo>
                  <a:cubicBezTo>
                    <a:pt x="5" y="0"/>
                    <a:pt x="3" y="15"/>
                    <a:pt x="5" y="43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9E4043DC-B5B3-6E63-E690-84317DB57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26" y="5507855"/>
              <a:ext cx="604913" cy="323756"/>
            </a:xfrm>
            <a:custGeom>
              <a:avLst/>
              <a:gdLst>
                <a:gd name="T0" fmla="*/ 4 w 120"/>
                <a:gd name="T1" fmla="*/ 54 h 64"/>
                <a:gd name="T2" fmla="*/ 48 w 120"/>
                <a:gd name="T3" fmla="*/ 5 h 64"/>
                <a:gd name="T4" fmla="*/ 48 w 120"/>
                <a:gd name="T5" fmla="*/ 0 h 64"/>
                <a:gd name="T6" fmla="*/ 72 w 120"/>
                <a:gd name="T7" fmla="*/ 0 h 64"/>
                <a:gd name="T8" fmla="*/ 72 w 120"/>
                <a:gd name="T9" fmla="*/ 5 h 64"/>
                <a:gd name="T10" fmla="*/ 116 w 120"/>
                <a:gd name="T11" fmla="*/ 54 h 64"/>
                <a:gd name="T12" fmla="*/ 111 w 120"/>
                <a:gd name="T13" fmla="*/ 57 h 64"/>
                <a:gd name="T14" fmla="*/ 61 w 120"/>
                <a:gd name="T15" fmla="*/ 64 h 64"/>
                <a:gd name="T16" fmla="*/ 9 w 120"/>
                <a:gd name="T17" fmla="*/ 57 h 64"/>
                <a:gd name="T18" fmla="*/ 4 w 120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64">
                  <a:moveTo>
                    <a:pt x="4" y="54"/>
                  </a:moveTo>
                  <a:cubicBezTo>
                    <a:pt x="5" y="32"/>
                    <a:pt x="0" y="9"/>
                    <a:pt x="48" y="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2"/>
                    <a:pt x="65" y="2"/>
                    <a:pt x="72" y="0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120" y="9"/>
                    <a:pt x="116" y="32"/>
                    <a:pt x="116" y="54"/>
                  </a:cubicBezTo>
                  <a:cubicBezTo>
                    <a:pt x="115" y="55"/>
                    <a:pt x="113" y="56"/>
                    <a:pt x="111" y="57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56"/>
                    <a:pt x="6" y="55"/>
                    <a:pt x="4" y="54"/>
                  </a:cubicBezTo>
                  <a:close/>
                </a:path>
              </a:pathLst>
            </a:custGeom>
            <a:solidFill>
              <a:srgbClr val="2447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BC96D9A5-61A3-14E3-B9AF-BB916746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26" y="5533415"/>
              <a:ext cx="604913" cy="332276"/>
            </a:xfrm>
            <a:custGeom>
              <a:avLst/>
              <a:gdLst>
                <a:gd name="T0" fmla="*/ 4 w 120"/>
                <a:gd name="T1" fmla="*/ 49 h 66"/>
                <a:gd name="T2" fmla="*/ 48 w 120"/>
                <a:gd name="T3" fmla="*/ 0 h 66"/>
                <a:gd name="T4" fmla="*/ 60 w 120"/>
                <a:gd name="T5" fmla="*/ 55 h 66"/>
                <a:gd name="T6" fmla="*/ 72 w 120"/>
                <a:gd name="T7" fmla="*/ 0 h 66"/>
                <a:gd name="T8" fmla="*/ 116 w 120"/>
                <a:gd name="T9" fmla="*/ 49 h 66"/>
                <a:gd name="T10" fmla="*/ 60 w 120"/>
                <a:gd name="T11" fmla="*/ 66 h 66"/>
                <a:gd name="T12" fmla="*/ 4 w 120"/>
                <a:gd name="T13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66">
                  <a:moveTo>
                    <a:pt x="4" y="49"/>
                  </a:moveTo>
                  <a:cubicBezTo>
                    <a:pt x="5" y="27"/>
                    <a:pt x="0" y="4"/>
                    <a:pt x="48" y="0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20" y="4"/>
                    <a:pt x="116" y="27"/>
                    <a:pt x="116" y="49"/>
                  </a:cubicBezTo>
                  <a:cubicBezTo>
                    <a:pt x="100" y="60"/>
                    <a:pt x="81" y="66"/>
                    <a:pt x="60" y="66"/>
                  </a:cubicBezTo>
                  <a:cubicBezTo>
                    <a:pt x="40" y="66"/>
                    <a:pt x="20" y="60"/>
                    <a:pt x="4" y="49"/>
                  </a:cubicBezTo>
                  <a:close/>
                </a:path>
              </a:pathLst>
            </a:custGeom>
            <a:solidFill>
              <a:srgbClr val="679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E0B5E8F3-4FD1-DAEC-C90E-0202BCE4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34" y="5003051"/>
              <a:ext cx="366356" cy="268377"/>
            </a:xfrm>
            <a:custGeom>
              <a:avLst/>
              <a:gdLst>
                <a:gd name="T0" fmla="*/ 62 w 73"/>
                <a:gd name="T1" fmla="*/ 39 h 53"/>
                <a:gd name="T2" fmla="*/ 64 w 73"/>
                <a:gd name="T3" fmla="*/ 53 h 53"/>
                <a:gd name="T4" fmla="*/ 71 w 73"/>
                <a:gd name="T5" fmla="*/ 44 h 53"/>
                <a:gd name="T6" fmla="*/ 36 w 73"/>
                <a:gd name="T7" fmla="*/ 1 h 53"/>
                <a:gd name="T8" fmla="*/ 2 w 73"/>
                <a:gd name="T9" fmla="*/ 44 h 53"/>
                <a:gd name="T10" fmla="*/ 8 w 73"/>
                <a:gd name="T11" fmla="*/ 53 h 53"/>
                <a:gd name="T12" fmla="*/ 11 w 73"/>
                <a:gd name="T13" fmla="*/ 39 h 53"/>
                <a:gd name="T14" fmla="*/ 16 w 73"/>
                <a:gd name="T15" fmla="*/ 42 h 53"/>
                <a:gd name="T16" fmla="*/ 17 w 73"/>
                <a:gd name="T17" fmla="*/ 26 h 53"/>
                <a:gd name="T18" fmla="*/ 19 w 73"/>
                <a:gd name="T19" fmla="*/ 42 h 53"/>
                <a:gd name="T20" fmla="*/ 24 w 73"/>
                <a:gd name="T21" fmla="*/ 43 h 53"/>
                <a:gd name="T22" fmla="*/ 25 w 73"/>
                <a:gd name="T23" fmla="*/ 34 h 53"/>
                <a:gd name="T24" fmla="*/ 25 w 73"/>
                <a:gd name="T25" fmla="*/ 43 h 53"/>
                <a:gd name="T26" fmla="*/ 29 w 73"/>
                <a:gd name="T27" fmla="*/ 44 h 53"/>
                <a:gd name="T28" fmla="*/ 30 w 73"/>
                <a:gd name="T29" fmla="*/ 27 h 53"/>
                <a:gd name="T30" fmla="*/ 32 w 73"/>
                <a:gd name="T31" fmla="*/ 44 h 53"/>
                <a:gd name="T32" fmla="*/ 36 w 73"/>
                <a:gd name="T33" fmla="*/ 44 h 53"/>
                <a:gd name="T34" fmla="*/ 38 w 73"/>
                <a:gd name="T35" fmla="*/ 44 h 53"/>
                <a:gd name="T36" fmla="*/ 39 w 73"/>
                <a:gd name="T37" fmla="*/ 32 h 53"/>
                <a:gd name="T38" fmla="*/ 40 w 73"/>
                <a:gd name="T39" fmla="*/ 44 h 53"/>
                <a:gd name="T40" fmla="*/ 44 w 73"/>
                <a:gd name="T41" fmla="*/ 44 h 53"/>
                <a:gd name="T42" fmla="*/ 45 w 73"/>
                <a:gd name="T43" fmla="*/ 35 h 53"/>
                <a:gd name="T44" fmla="*/ 46 w 73"/>
                <a:gd name="T45" fmla="*/ 44 h 53"/>
                <a:gd name="T46" fmla="*/ 53 w 73"/>
                <a:gd name="T47" fmla="*/ 42 h 53"/>
                <a:gd name="T48" fmla="*/ 55 w 73"/>
                <a:gd name="T49" fmla="*/ 28 h 53"/>
                <a:gd name="T50" fmla="*/ 56 w 73"/>
                <a:gd name="T51" fmla="*/ 42 h 53"/>
                <a:gd name="T52" fmla="*/ 62 w 73"/>
                <a:gd name="T53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3" h="53">
                  <a:moveTo>
                    <a:pt x="62" y="39"/>
                  </a:moveTo>
                  <a:cubicBezTo>
                    <a:pt x="61" y="45"/>
                    <a:pt x="62" y="48"/>
                    <a:pt x="64" y="53"/>
                  </a:cubicBezTo>
                  <a:cubicBezTo>
                    <a:pt x="64" y="47"/>
                    <a:pt x="65" y="43"/>
                    <a:pt x="71" y="44"/>
                  </a:cubicBezTo>
                  <a:cubicBezTo>
                    <a:pt x="73" y="15"/>
                    <a:pt x="70" y="1"/>
                    <a:pt x="36" y="1"/>
                  </a:cubicBezTo>
                  <a:cubicBezTo>
                    <a:pt x="3" y="0"/>
                    <a:pt x="0" y="14"/>
                    <a:pt x="2" y="44"/>
                  </a:cubicBezTo>
                  <a:cubicBezTo>
                    <a:pt x="7" y="43"/>
                    <a:pt x="8" y="47"/>
                    <a:pt x="8" y="53"/>
                  </a:cubicBezTo>
                  <a:cubicBezTo>
                    <a:pt x="10" y="48"/>
                    <a:pt x="12" y="45"/>
                    <a:pt x="11" y="39"/>
                  </a:cubicBezTo>
                  <a:cubicBezTo>
                    <a:pt x="12" y="40"/>
                    <a:pt x="14" y="41"/>
                    <a:pt x="16" y="42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3"/>
                    <a:pt x="22" y="43"/>
                    <a:pt x="24" y="4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8" y="44"/>
                    <a:pt x="29" y="44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4"/>
                    <a:pt x="35" y="44"/>
                    <a:pt x="36" y="44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2" y="44"/>
                    <a:pt x="43" y="44"/>
                    <a:pt x="44" y="4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9" y="43"/>
                    <a:pt x="51" y="43"/>
                    <a:pt x="53" y="4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8" y="41"/>
                    <a:pt x="60" y="40"/>
                    <a:pt x="62" y="39"/>
                  </a:cubicBezTo>
                  <a:close/>
                </a:path>
              </a:pathLst>
            </a:custGeom>
            <a:solidFill>
              <a:srgbClr val="9A6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79FAA91-0037-22A5-1803-05E75E354701}"/>
              </a:ext>
            </a:extLst>
          </p:cNvPr>
          <p:cNvSpPr txBox="1"/>
          <p:nvPr/>
        </p:nvSpPr>
        <p:spPr>
          <a:xfrm>
            <a:off x="821878" y="2712738"/>
            <a:ext cx="141256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이강현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16EBE5-05BE-2F6A-2847-FABD2BC18812}"/>
              </a:ext>
            </a:extLst>
          </p:cNvPr>
          <p:cNvSpPr txBox="1"/>
          <p:nvPr/>
        </p:nvSpPr>
        <p:spPr>
          <a:xfrm>
            <a:off x="817261" y="5460560"/>
            <a:ext cx="162416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이준호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부팀장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8E3DD-B0C5-91D4-5D4E-C7AA0C87F2AB}"/>
              </a:ext>
            </a:extLst>
          </p:cNvPr>
          <p:cNvSpPr txBox="1"/>
          <p:nvPr/>
        </p:nvSpPr>
        <p:spPr>
          <a:xfrm>
            <a:off x="2599897" y="3654686"/>
            <a:ext cx="8234515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latin typeface="Noto Sans KR Medium" panose="020B0200000000000000" pitchFamily="50" charset="-127"/>
                <a:ea typeface="Noto Sans KR Medium"/>
              </a:rPr>
              <a:t>이번 프로젝트에서 영화/음악 추천 기능 페이지를 중점으로 다뤘습니다. 비록 기나긴 삶을 살아온 건 아니지만 제 인생의 반을 음악과 영화에 바쳤기에 관련 </a:t>
            </a:r>
            <a:r>
              <a:rPr lang="ko-KR" altLang="en-US" sz="1600" err="1">
                <a:latin typeface="Noto Sans KR Medium" panose="020B0200000000000000" pitchFamily="50" charset="-127"/>
                <a:ea typeface="Noto Sans KR Medium"/>
              </a:rPr>
              <a:t>api와</a:t>
            </a:r>
            <a:r>
              <a:rPr lang="ko-KR" altLang="en-US" sz="1600">
                <a:latin typeface="Noto Sans KR Medium" panose="020B0200000000000000" pitchFamily="50" charset="-127"/>
                <a:ea typeface="Noto Sans KR Medium"/>
              </a:rPr>
              <a:t> 연결하여 </a:t>
            </a:r>
            <a:r>
              <a:rPr lang="ko-KR" altLang="en-US" sz="1600" err="1">
                <a:latin typeface="Noto Sans KR Medium" panose="020B0200000000000000" pitchFamily="50" charset="-127"/>
                <a:ea typeface="Noto Sans KR Medium"/>
              </a:rPr>
              <a:t>백엔드를</a:t>
            </a:r>
            <a:r>
              <a:rPr lang="ko-KR" altLang="en-US" sz="1600">
                <a:latin typeface="Noto Sans KR Medium" panose="020B0200000000000000" pitchFamily="50" charset="-127"/>
                <a:ea typeface="Noto Sans KR Medium"/>
              </a:rPr>
              <a:t> 구현하고 이를 프론트로 출력하기 위한 기능과 디자인에 대해 많은 시간과 노력을 들였습니다.</a:t>
            </a:r>
            <a:endParaRPr lang="ko-KR" altLang="en-US" sz="16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600">
                <a:latin typeface="Noto Sans KR Medium" panose="020B0200000000000000" pitchFamily="50" charset="-127"/>
                <a:ea typeface="Noto Sans KR Medium"/>
              </a:rPr>
              <a:t>당연하다고 생각했던 기능들이 예상보다 당연하지 않았고 쉽다고 생각했던 기능들이 더 어렵다는 것을 배우게 되었지만 어려운 것을 해낸다는 것은 제가 성장한다는 것과 같다고 생각하기에 지치지 않고 끝까지 노력을 해온 동기가 되었다고 생각합니다.</a:t>
            </a:r>
            <a:endParaRPr lang="ko-KR" altLang="en-US" sz="16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r>
              <a:rPr lang="ko-KR" altLang="en-US" sz="1600">
                <a:latin typeface="Noto Sans KR Medium" panose="020B0200000000000000" pitchFamily="50" charset="-127"/>
                <a:ea typeface="Noto Sans KR Medium"/>
              </a:rPr>
              <a:t>프로젝트 관련해서 영화 혹은 음악에 대한 주제를 다루고 싶은 개인적인 욕심이 있었는데 주 컨텐츠는 아니지만 실현을 시킬 수 있게 저를 믿어주고 도와준 팀원들에게 감사합니다.</a:t>
            </a:r>
            <a:endParaRPr lang="ko-KR" altLang="en-US" sz="16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60F18-84F3-9CFB-E3B7-08E746AD125A}"/>
              </a:ext>
            </a:extLst>
          </p:cNvPr>
          <p:cNvSpPr txBox="1"/>
          <p:nvPr/>
        </p:nvSpPr>
        <p:spPr>
          <a:xfrm>
            <a:off x="2599896" y="984483"/>
            <a:ext cx="823451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Noto Sans KR Medium"/>
                <a:ea typeface="Noto Sans KR Medium"/>
              </a:rPr>
              <a:t>이번 프로젝트를 하면서 </a:t>
            </a:r>
            <a:r>
              <a:rPr lang="ko-KR" altLang="en-US" sz="1400" err="1">
                <a:latin typeface="Noto Sans KR Medium"/>
                <a:ea typeface="Noto Sans KR Medium"/>
              </a:rPr>
              <a:t>프론트엔드</a:t>
            </a:r>
            <a:r>
              <a:rPr lang="ko-KR" altLang="en-US" sz="1400">
                <a:latin typeface="Noto Sans KR Medium"/>
                <a:ea typeface="Noto Sans KR Medium"/>
              </a:rPr>
              <a:t> 구현만 했던 1차때와는 다르게 </a:t>
            </a:r>
            <a:r>
              <a:rPr lang="ko-KR" altLang="en-US" sz="1400" err="1">
                <a:latin typeface="Noto Sans KR Medium"/>
                <a:ea typeface="Noto Sans KR Medium"/>
              </a:rPr>
              <a:t>백엔드까지</a:t>
            </a:r>
            <a:r>
              <a:rPr lang="ko-KR" altLang="en-US" sz="1400">
                <a:latin typeface="Noto Sans KR Medium"/>
                <a:ea typeface="Noto Sans KR Medium"/>
              </a:rPr>
              <a:t> 구현을 해야 했습니다. 수업을 들으면서 사용자 입장에서 봐왔던 많은 웹 사이트들이 눈에 보여지는 프론트보다 눈에 보이지 않는 </a:t>
            </a:r>
            <a:r>
              <a:rPr lang="ko-KR" altLang="en-US" sz="1400" err="1">
                <a:latin typeface="Noto Sans KR Medium"/>
                <a:ea typeface="Noto Sans KR Medium"/>
              </a:rPr>
              <a:t>백엔드에서</a:t>
            </a:r>
            <a:r>
              <a:rPr lang="ko-KR" altLang="en-US" sz="1400">
                <a:latin typeface="Noto Sans KR Medium"/>
                <a:ea typeface="Noto Sans KR Medium"/>
              </a:rPr>
              <a:t> 정말 많은 기능들이 돌아가는 것이구나 생각은 하였지만 눈에 보여지는 부분보다 보여지지 않는 곳에서 80%이상 돌아가고 있다는 것을 몸소 경험하였습니다. 처음 코드를 짜고, 테스트, 실패.. 또 같은 상황 반복 다시 코딩 이런 상황을 수십 번 반복하며 화도 나고, 스트레스도 너무 많이 받았지만 결국은 내가 보여주고 싶은 것들이 하나하나 구현이 될 때 그 전에 받았던 힘듦이 싹 사라지는 것을 느끼면서 이 맛에 코딩하는구나 하는 생각도 들었습니다. 만족스럽지는 않지만 제가 처음으로 만든 웹페이지인만큼 평생 기억에 남을 것 같습니다.. 그리고 밤새 고생하고, 제 짜증 받아주며 열심히 해 주신 저희 팀원들 너무 감사합니다.</a:t>
            </a:r>
          </a:p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001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6D80A-B23F-42A6-2B30-7E43D67E5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5A771B-3B5C-C187-8D6D-F0C2EB6B9C38}"/>
              </a:ext>
            </a:extLst>
          </p:cNvPr>
          <p:cNvSpPr/>
          <p:nvPr/>
        </p:nvSpPr>
        <p:spPr>
          <a:xfrm>
            <a:off x="2591921" y="897332"/>
            <a:ext cx="8595732" cy="2172464"/>
          </a:xfrm>
          <a:prstGeom prst="rect">
            <a:avLst/>
          </a:prstGeom>
          <a:noFill/>
          <a:ln w="38100">
            <a:solidFill>
              <a:srgbClr val="004E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err="1">
                <a:latin typeface="Noto Sans KR" panose="020B0200000000000000" pitchFamily="50" charset="-127"/>
                <a:ea typeface="Noto Sans KR" panose="020B0200000000000000" pitchFamily="50" charset="-127"/>
              </a:rPr>
              <a:t>ㅍ</a:t>
            </a:r>
            <a:endParaRPr lang="ko-KR" alt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1737406-1DB8-3890-A6D8-2BFF913D607F}"/>
              </a:ext>
            </a:extLst>
          </p:cNvPr>
          <p:cNvGrpSpPr/>
          <p:nvPr/>
        </p:nvGrpSpPr>
        <p:grpSpPr>
          <a:xfrm>
            <a:off x="649739" y="1080423"/>
            <a:ext cx="1547999" cy="1548000"/>
            <a:chOff x="218786" y="3551043"/>
            <a:chExt cx="1036170" cy="1038563"/>
          </a:xfrm>
        </p:grpSpPr>
        <p:sp>
          <p:nvSpPr>
            <p:cNvPr id="58" name="Oval 253">
              <a:extLst>
                <a:ext uri="{FF2B5EF4-FFF2-40B4-BE49-F238E27FC236}">
                  <a16:creationId xmlns:a16="http://schemas.microsoft.com/office/drawing/2014/main" id="{5A47ED2D-39F8-9EB2-2FB5-B3CEE3C04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86" y="3551043"/>
              <a:ext cx="1036170" cy="1031384"/>
            </a:xfrm>
            <a:prstGeom prst="ellipse">
              <a:avLst/>
            </a:prstGeom>
            <a:solidFill>
              <a:srgbClr val="54D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id="{B764E7A2-64B0-926F-C6D5-9A479C0D1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9" y="3759234"/>
              <a:ext cx="521675" cy="830372"/>
            </a:xfrm>
            <a:custGeom>
              <a:avLst/>
              <a:gdLst>
                <a:gd name="T0" fmla="*/ 0 w 92"/>
                <a:gd name="T1" fmla="*/ 19 h 146"/>
                <a:gd name="T2" fmla="*/ 33 w 92"/>
                <a:gd name="T3" fmla="*/ 0 h 146"/>
                <a:gd name="T4" fmla="*/ 92 w 92"/>
                <a:gd name="T5" fmla="*/ 85 h 146"/>
                <a:gd name="T6" fmla="*/ 6 w 92"/>
                <a:gd name="T7" fmla="*/ 146 h 146"/>
                <a:gd name="T8" fmla="*/ 2 w 92"/>
                <a:gd name="T9" fmla="*/ 146 h 146"/>
                <a:gd name="T10" fmla="*/ 0 w 92"/>
                <a:gd name="T11" fmla="*/ 1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46">
                  <a:moveTo>
                    <a:pt x="0" y="19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79" y="120"/>
                    <a:pt x="45" y="146"/>
                    <a:pt x="6" y="146"/>
                  </a:cubicBezTo>
                  <a:cubicBezTo>
                    <a:pt x="4" y="146"/>
                    <a:pt x="3" y="146"/>
                    <a:pt x="2" y="146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36B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60" name="Freeform 257">
              <a:extLst>
                <a:ext uri="{FF2B5EF4-FFF2-40B4-BE49-F238E27FC236}">
                  <a16:creationId xmlns:a16="http://schemas.microsoft.com/office/drawing/2014/main" id="{C181E846-2DAD-BCED-BA57-E7B80B0C4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907" y="4192367"/>
              <a:ext cx="571928" cy="390059"/>
            </a:xfrm>
            <a:custGeom>
              <a:avLst/>
              <a:gdLst>
                <a:gd name="T0" fmla="*/ 0 w 101"/>
                <a:gd name="T1" fmla="*/ 54 h 69"/>
                <a:gd name="T2" fmla="*/ 39 w 101"/>
                <a:gd name="T3" fmla="*/ 16 h 69"/>
                <a:gd name="T4" fmla="*/ 39 w 101"/>
                <a:gd name="T5" fmla="*/ 0 h 69"/>
                <a:gd name="T6" fmla="*/ 50 w 101"/>
                <a:gd name="T7" fmla="*/ 0 h 69"/>
                <a:gd name="T8" fmla="*/ 51 w 101"/>
                <a:gd name="T9" fmla="*/ 0 h 69"/>
                <a:gd name="T10" fmla="*/ 61 w 101"/>
                <a:gd name="T11" fmla="*/ 0 h 69"/>
                <a:gd name="T12" fmla="*/ 61 w 101"/>
                <a:gd name="T13" fmla="*/ 16 h 69"/>
                <a:gd name="T14" fmla="*/ 101 w 101"/>
                <a:gd name="T15" fmla="*/ 54 h 69"/>
                <a:gd name="T16" fmla="*/ 50 w 101"/>
                <a:gd name="T17" fmla="*/ 69 h 69"/>
                <a:gd name="T18" fmla="*/ 0 w 101"/>
                <a:gd name="T19" fmla="*/ 5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69">
                  <a:moveTo>
                    <a:pt x="0" y="54"/>
                  </a:moveTo>
                  <a:cubicBezTo>
                    <a:pt x="0" y="36"/>
                    <a:pt x="1" y="20"/>
                    <a:pt x="39" y="16"/>
                  </a:cubicBezTo>
                  <a:cubicBezTo>
                    <a:pt x="39" y="15"/>
                    <a:pt x="39" y="2"/>
                    <a:pt x="3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2"/>
                    <a:pt x="61" y="15"/>
                    <a:pt x="61" y="16"/>
                  </a:cubicBezTo>
                  <a:cubicBezTo>
                    <a:pt x="100" y="20"/>
                    <a:pt x="101" y="36"/>
                    <a:pt x="101" y="54"/>
                  </a:cubicBezTo>
                  <a:cubicBezTo>
                    <a:pt x="86" y="64"/>
                    <a:pt x="69" y="69"/>
                    <a:pt x="50" y="69"/>
                  </a:cubicBezTo>
                  <a:cubicBezTo>
                    <a:pt x="32" y="69"/>
                    <a:pt x="14" y="64"/>
                    <a:pt x="0" y="54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61" name="Freeform 259">
              <a:extLst>
                <a:ext uri="{FF2B5EF4-FFF2-40B4-BE49-F238E27FC236}">
                  <a16:creationId xmlns:a16="http://schemas.microsoft.com/office/drawing/2014/main" id="{5CE9FCEC-D712-79B8-B807-EF4F15881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62" y="3795129"/>
              <a:ext cx="397238" cy="418775"/>
            </a:xfrm>
            <a:custGeom>
              <a:avLst/>
              <a:gdLst>
                <a:gd name="T0" fmla="*/ 6 w 70"/>
                <a:gd name="T1" fmla="*/ 33 h 74"/>
                <a:gd name="T2" fmla="*/ 9 w 70"/>
                <a:gd name="T3" fmla="*/ 54 h 74"/>
                <a:gd name="T4" fmla="*/ 35 w 70"/>
                <a:gd name="T5" fmla="*/ 74 h 74"/>
                <a:gd name="T6" fmla="*/ 62 w 70"/>
                <a:gd name="T7" fmla="*/ 54 h 74"/>
                <a:gd name="T8" fmla="*/ 65 w 70"/>
                <a:gd name="T9" fmla="*/ 33 h 74"/>
                <a:gd name="T10" fmla="*/ 37 w 70"/>
                <a:gd name="T11" fmla="*/ 0 h 74"/>
                <a:gd name="T12" fmla="*/ 6 w 70"/>
                <a:gd name="T13" fmla="*/ 3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74">
                  <a:moveTo>
                    <a:pt x="6" y="33"/>
                  </a:moveTo>
                  <a:cubicBezTo>
                    <a:pt x="0" y="32"/>
                    <a:pt x="2" y="54"/>
                    <a:pt x="9" y="54"/>
                  </a:cubicBezTo>
                  <a:cubicBezTo>
                    <a:pt x="14" y="65"/>
                    <a:pt x="23" y="74"/>
                    <a:pt x="35" y="74"/>
                  </a:cubicBezTo>
                  <a:cubicBezTo>
                    <a:pt x="48" y="74"/>
                    <a:pt x="57" y="65"/>
                    <a:pt x="62" y="54"/>
                  </a:cubicBezTo>
                  <a:cubicBezTo>
                    <a:pt x="68" y="54"/>
                    <a:pt x="70" y="33"/>
                    <a:pt x="65" y="33"/>
                  </a:cubicBezTo>
                  <a:cubicBezTo>
                    <a:pt x="67" y="10"/>
                    <a:pt x="59" y="0"/>
                    <a:pt x="37" y="0"/>
                  </a:cubicBezTo>
                  <a:cubicBezTo>
                    <a:pt x="14" y="0"/>
                    <a:pt x="4" y="9"/>
                    <a:pt x="6" y="33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62" name="Freeform 261">
              <a:extLst>
                <a:ext uri="{FF2B5EF4-FFF2-40B4-BE49-F238E27FC236}">
                  <a16:creationId xmlns:a16="http://schemas.microsoft.com/office/drawing/2014/main" id="{0BA25165-2F45-195F-0F0D-C57D83B72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907" y="4283301"/>
              <a:ext cx="571928" cy="299125"/>
            </a:xfrm>
            <a:custGeom>
              <a:avLst/>
              <a:gdLst>
                <a:gd name="T0" fmla="*/ 0 w 101"/>
                <a:gd name="T1" fmla="*/ 38 h 53"/>
                <a:gd name="T2" fmla="*/ 39 w 101"/>
                <a:gd name="T3" fmla="*/ 0 h 53"/>
                <a:gd name="T4" fmla="*/ 50 w 101"/>
                <a:gd name="T5" fmla="*/ 47 h 53"/>
                <a:gd name="T6" fmla="*/ 61 w 101"/>
                <a:gd name="T7" fmla="*/ 0 h 53"/>
                <a:gd name="T8" fmla="*/ 101 w 101"/>
                <a:gd name="T9" fmla="*/ 38 h 53"/>
                <a:gd name="T10" fmla="*/ 50 w 101"/>
                <a:gd name="T11" fmla="*/ 53 h 53"/>
                <a:gd name="T12" fmla="*/ 0 w 101"/>
                <a:gd name="T13" fmla="*/ 3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53">
                  <a:moveTo>
                    <a:pt x="0" y="38"/>
                  </a:moveTo>
                  <a:cubicBezTo>
                    <a:pt x="0" y="20"/>
                    <a:pt x="1" y="4"/>
                    <a:pt x="39" y="0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00" y="4"/>
                    <a:pt x="101" y="20"/>
                    <a:pt x="101" y="38"/>
                  </a:cubicBezTo>
                  <a:cubicBezTo>
                    <a:pt x="86" y="48"/>
                    <a:pt x="69" y="53"/>
                    <a:pt x="50" y="53"/>
                  </a:cubicBezTo>
                  <a:cubicBezTo>
                    <a:pt x="32" y="53"/>
                    <a:pt x="14" y="48"/>
                    <a:pt x="0" y="38"/>
                  </a:cubicBezTo>
                  <a:close/>
                </a:path>
              </a:pathLst>
            </a:custGeom>
            <a:solidFill>
              <a:srgbClr val="14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63" name="Freeform 262">
              <a:extLst>
                <a:ext uri="{FF2B5EF4-FFF2-40B4-BE49-F238E27FC236}">
                  <a16:creationId xmlns:a16="http://schemas.microsoft.com/office/drawing/2014/main" id="{9A1015D6-38CF-FE96-40A0-D6479ABD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526" y="4254585"/>
              <a:ext cx="83755" cy="136401"/>
            </a:xfrm>
            <a:custGeom>
              <a:avLst/>
              <a:gdLst>
                <a:gd name="T0" fmla="*/ 35 w 35"/>
                <a:gd name="T1" fmla="*/ 19 h 57"/>
                <a:gd name="T2" fmla="*/ 14 w 35"/>
                <a:gd name="T3" fmla="*/ 57 h 57"/>
                <a:gd name="T4" fmla="*/ 0 w 35"/>
                <a:gd name="T5" fmla="*/ 14 h 57"/>
                <a:gd name="T6" fmla="*/ 9 w 35"/>
                <a:gd name="T7" fmla="*/ 0 h 57"/>
                <a:gd name="T8" fmla="*/ 35 w 35"/>
                <a:gd name="T9" fmla="*/ 19 h 57"/>
                <a:gd name="T10" fmla="*/ 35 w 35"/>
                <a:gd name="T11" fmla="*/ 1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57">
                  <a:moveTo>
                    <a:pt x="35" y="19"/>
                  </a:moveTo>
                  <a:lnTo>
                    <a:pt x="14" y="57"/>
                  </a:lnTo>
                  <a:lnTo>
                    <a:pt x="0" y="14"/>
                  </a:lnTo>
                  <a:lnTo>
                    <a:pt x="9" y="0"/>
                  </a:lnTo>
                  <a:lnTo>
                    <a:pt x="35" y="19"/>
                  </a:lnTo>
                  <a:lnTo>
                    <a:pt x="35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64" name="Freeform 263">
              <a:extLst>
                <a:ext uri="{FF2B5EF4-FFF2-40B4-BE49-F238E27FC236}">
                  <a16:creationId xmlns:a16="http://schemas.microsoft.com/office/drawing/2014/main" id="{175F9E2A-3A3D-4234-E76E-F765974E3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82" y="4254585"/>
              <a:ext cx="90934" cy="136401"/>
            </a:xfrm>
            <a:custGeom>
              <a:avLst/>
              <a:gdLst>
                <a:gd name="T0" fmla="*/ 0 w 38"/>
                <a:gd name="T1" fmla="*/ 19 h 57"/>
                <a:gd name="T2" fmla="*/ 24 w 38"/>
                <a:gd name="T3" fmla="*/ 57 h 57"/>
                <a:gd name="T4" fmla="*/ 38 w 38"/>
                <a:gd name="T5" fmla="*/ 14 h 57"/>
                <a:gd name="T6" fmla="*/ 26 w 38"/>
                <a:gd name="T7" fmla="*/ 0 h 57"/>
                <a:gd name="T8" fmla="*/ 0 w 38"/>
                <a:gd name="T9" fmla="*/ 19 h 57"/>
                <a:gd name="T10" fmla="*/ 0 w 38"/>
                <a:gd name="T11" fmla="*/ 1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7">
                  <a:moveTo>
                    <a:pt x="0" y="19"/>
                  </a:moveTo>
                  <a:lnTo>
                    <a:pt x="24" y="57"/>
                  </a:lnTo>
                  <a:lnTo>
                    <a:pt x="38" y="14"/>
                  </a:lnTo>
                  <a:lnTo>
                    <a:pt x="26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65" name="Freeform 265">
              <a:extLst>
                <a:ext uri="{FF2B5EF4-FFF2-40B4-BE49-F238E27FC236}">
                  <a16:creationId xmlns:a16="http://schemas.microsoft.com/office/drawing/2014/main" id="{98E856D6-5F7A-3C8B-B26F-F6618F779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409" y="3641977"/>
              <a:ext cx="497745" cy="488173"/>
            </a:xfrm>
            <a:custGeom>
              <a:avLst/>
              <a:gdLst>
                <a:gd name="T0" fmla="*/ 35 w 88"/>
                <a:gd name="T1" fmla="*/ 13 h 86"/>
                <a:gd name="T2" fmla="*/ 75 w 88"/>
                <a:gd name="T3" fmla="*/ 84 h 86"/>
                <a:gd name="T4" fmla="*/ 37 w 88"/>
                <a:gd name="T5" fmla="*/ 39 h 86"/>
                <a:gd name="T6" fmla="*/ 16 w 88"/>
                <a:gd name="T7" fmla="*/ 86 h 86"/>
                <a:gd name="T8" fmla="*/ 35 w 88"/>
                <a:gd name="T9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35" y="13"/>
                  </a:moveTo>
                  <a:cubicBezTo>
                    <a:pt x="88" y="0"/>
                    <a:pt x="84" y="64"/>
                    <a:pt x="75" y="84"/>
                  </a:cubicBezTo>
                  <a:cubicBezTo>
                    <a:pt x="72" y="52"/>
                    <a:pt x="46" y="57"/>
                    <a:pt x="37" y="39"/>
                  </a:cubicBezTo>
                  <a:cubicBezTo>
                    <a:pt x="32" y="57"/>
                    <a:pt x="15" y="58"/>
                    <a:pt x="16" y="86"/>
                  </a:cubicBezTo>
                  <a:cubicBezTo>
                    <a:pt x="2" y="73"/>
                    <a:pt x="0" y="9"/>
                    <a:pt x="35" y="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8BC68C1-CA7F-0FD5-2897-DD1503754B4B}"/>
              </a:ext>
            </a:extLst>
          </p:cNvPr>
          <p:cNvGrpSpPr/>
          <p:nvPr/>
        </p:nvGrpSpPr>
        <p:grpSpPr>
          <a:xfrm>
            <a:off x="689891" y="3833663"/>
            <a:ext cx="1548000" cy="1548000"/>
            <a:chOff x="8543134" y="2913702"/>
            <a:chExt cx="1028475" cy="1030596"/>
          </a:xfrm>
        </p:grpSpPr>
        <p:sp>
          <p:nvSpPr>
            <p:cNvPr id="76" name="Oval 437">
              <a:extLst>
                <a:ext uri="{FF2B5EF4-FFF2-40B4-BE49-F238E27FC236}">
                  <a16:creationId xmlns:a16="http://schemas.microsoft.com/office/drawing/2014/main" id="{6F28417D-8002-2791-C34E-C364339EA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3134" y="2913702"/>
              <a:ext cx="1028475" cy="1030596"/>
            </a:xfrm>
            <a:prstGeom prst="ellipse">
              <a:avLst/>
            </a:prstGeom>
            <a:solidFill>
              <a:srgbClr val="F678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77" name="Freeform 438">
              <a:extLst>
                <a:ext uri="{FF2B5EF4-FFF2-40B4-BE49-F238E27FC236}">
                  <a16:creationId xmlns:a16="http://schemas.microsoft.com/office/drawing/2014/main" id="{2E4E336C-7CA2-FF31-23DC-BAAC5F84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794" y="3144843"/>
              <a:ext cx="466525" cy="799454"/>
            </a:xfrm>
            <a:custGeom>
              <a:avLst/>
              <a:gdLst>
                <a:gd name="T0" fmla="*/ 31 w 93"/>
                <a:gd name="T1" fmla="*/ 0 h 159"/>
                <a:gd name="T2" fmla="*/ 93 w 93"/>
                <a:gd name="T3" fmla="*/ 97 h 159"/>
                <a:gd name="T4" fmla="*/ 5 w 93"/>
                <a:gd name="T5" fmla="*/ 159 h 159"/>
                <a:gd name="T6" fmla="*/ 0 w 93"/>
                <a:gd name="T7" fmla="*/ 75 h 159"/>
                <a:gd name="T8" fmla="*/ 31 w 93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59">
                  <a:moveTo>
                    <a:pt x="31" y="0"/>
                  </a:moveTo>
                  <a:cubicBezTo>
                    <a:pt x="93" y="97"/>
                    <a:pt x="93" y="97"/>
                    <a:pt x="93" y="97"/>
                  </a:cubicBezTo>
                  <a:cubicBezTo>
                    <a:pt x="78" y="131"/>
                    <a:pt x="44" y="156"/>
                    <a:pt x="5" y="15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B54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78" name="Freeform 439">
              <a:extLst>
                <a:ext uri="{FF2B5EF4-FFF2-40B4-BE49-F238E27FC236}">
                  <a16:creationId xmlns:a16="http://schemas.microsoft.com/office/drawing/2014/main" id="{2CECB56D-35C0-E207-7679-F4ED3C761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432" y="3522304"/>
              <a:ext cx="595879" cy="352014"/>
            </a:xfrm>
            <a:custGeom>
              <a:avLst/>
              <a:gdLst>
                <a:gd name="T0" fmla="*/ 3 w 119"/>
                <a:gd name="T1" fmla="*/ 67 h 70"/>
                <a:gd name="T2" fmla="*/ 47 w 119"/>
                <a:gd name="T3" fmla="*/ 18 h 70"/>
                <a:gd name="T4" fmla="*/ 47 w 119"/>
                <a:gd name="T5" fmla="*/ 0 h 70"/>
                <a:gd name="T6" fmla="*/ 59 w 119"/>
                <a:gd name="T7" fmla="*/ 0 h 70"/>
                <a:gd name="T8" fmla="*/ 60 w 119"/>
                <a:gd name="T9" fmla="*/ 0 h 70"/>
                <a:gd name="T10" fmla="*/ 72 w 119"/>
                <a:gd name="T11" fmla="*/ 0 h 70"/>
                <a:gd name="T12" fmla="*/ 72 w 119"/>
                <a:gd name="T13" fmla="*/ 18 h 70"/>
                <a:gd name="T14" fmla="*/ 115 w 119"/>
                <a:gd name="T15" fmla="*/ 67 h 70"/>
                <a:gd name="T16" fmla="*/ 111 w 119"/>
                <a:gd name="T17" fmla="*/ 70 h 70"/>
                <a:gd name="T18" fmla="*/ 60 w 119"/>
                <a:gd name="T19" fmla="*/ 70 h 70"/>
                <a:gd name="T20" fmla="*/ 59 w 119"/>
                <a:gd name="T21" fmla="*/ 70 h 70"/>
                <a:gd name="T22" fmla="*/ 8 w 119"/>
                <a:gd name="T23" fmla="*/ 70 h 70"/>
                <a:gd name="T24" fmla="*/ 3 w 119"/>
                <a:gd name="T2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70">
                  <a:moveTo>
                    <a:pt x="3" y="67"/>
                  </a:moveTo>
                  <a:cubicBezTo>
                    <a:pt x="4" y="45"/>
                    <a:pt x="0" y="22"/>
                    <a:pt x="47" y="18"/>
                  </a:cubicBezTo>
                  <a:cubicBezTo>
                    <a:pt x="47" y="16"/>
                    <a:pt x="47" y="2"/>
                    <a:pt x="4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16"/>
                    <a:pt x="72" y="18"/>
                  </a:cubicBezTo>
                  <a:cubicBezTo>
                    <a:pt x="119" y="22"/>
                    <a:pt x="115" y="45"/>
                    <a:pt x="115" y="67"/>
                  </a:cubicBezTo>
                  <a:cubicBezTo>
                    <a:pt x="114" y="68"/>
                    <a:pt x="112" y="69"/>
                    <a:pt x="111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7" y="69"/>
                    <a:pt x="5" y="68"/>
                    <a:pt x="3" y="67"/>
                  </a:cubicBezTo>
                  <a:close/>
                </a:path>
              </a:pathLst>
            </a:custGeom>
            <a:solidFill>
              <a:srgbClr val="F5C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79" name="Freeform 441">
              <a:extLst>
                <a:ext uri="{FF2B5EF4-FFF2-40B4-BE49-F238E27FC236}">
                  <a16:creationId xmlns:a16="http://schemas.microsoft.com/office/drawing/2014/main" id="{04348F53-9D00-8FF2-7587-25A1727D9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340" y="3089709"/>
              <a:ext cx="388064" cy="458043"/>
            </a:xfrm>
            <a:custGeom>
              <a:avLst/>
              <a:gdLst>
                <a:gd name="T0" fmla="*/ 4 w 77"/>
                <a:gd name="T1" fmla="*/ 43 h 91"/>
                <a:gd name="T2" fmla="*/ 7 w 77"/>
                <a:gd name="T3" fmla="*/ 67 h 91"/>
                <a:gd name="T4" fmla="*/ 38 w 77"/>
                <a:gd name="T5" fmla="*/ 91 h 91"/>
                <a:gd name="T6" fmla="*/ 69 w 77"/>
                <a:gd name="T7" fmla="*/ 67 h 91"/>
                <a:gd name="T8" fmla="*/ 73 w 77"/>
                <a:gd name="T9" fmla="*/ 43 h 91"/>
                <a:gd name="T10" fmla="*/ 39 w 77"/>
                <a:gd name="T11" fmla="*/ 0 h 91"/>
                <a:gd name="T12" fmla="*/ 4 w 77"/>
                <a:gd name="T13" fmla="*/ 4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1">
                  <a:moveTo>
                    <a:pt x="4" y="43"/>
                  </a:moveTo>
                  <a:cubicBezTo>
                    <a:pt x="0" y="42"/>
                    <a:pt x="0" y="67"/>
                    <a:pt x="7" y="67"/>
                  </a:cubicBezTo>
                  <a:cubicBezTo>
                    <a:pt x="13" y="80"/>
                    <a:pt x="24" y="91"/>
                    <a:pt x="38" y="91"/>
                  </a:cubicBezTo>
                  <a:cubicBezTo>
                    <a:pt x="53" y="91"/>
                    <a:pt x="64" y="80"/>
                    <a:pt x="69" y="67"/>
                  </a:cubicBezTo>
                  <a:cubicBezTo>
                    <a:pt x="76" y="67"/>
                    <a:pt x="77" y="42"/>
                    <a:pt x="73" y="43"/>
                  </a:cubicBezTo>
                  <a:cubicBezTo>
                    <a:pt x="74" y="16"/>
                    <a:pt x="73" y="0"/>
                    <a:pt x="39" y="0"/>
                  </a:cubicBezTo>
                  <a:cubicBezTo>
                    <a:pt x="4" y="0"/>
                    <a:pt x="2" y="15"/>
                    <a:pt x="4" y="43"/>
                  </a:cubicBezTo>
                  <a:close/>
                </a:path>
              </a:pathLst>
            </a:custGeom>
            <a:solidFill>
              <a:srgbClr val="F5C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80" name="Freeform 442">
              <a:extLst>
                <a:ext uri="{FF2B5EF4-FFF2-40B4-BE49-F238E27FC236}">
                  <a16:creationId xmlns:a16="http://schemas.microsoft.com/office/drawing/2014/main" id="{ED4040C3-D84E-889D-E836-4385ECA47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432" y="3613489"/>
              <a:ext cx="595879" cy="330808"/>
            </a:xfrm>
            <a:custGeom>
              <a:avLst/>
              <a:gdLst>
                <a:gd name="T0" fmla="*/ 3 w 119"/>
                <a:gd name="T1" fmla="*/ 49 h 66"/>
                <a:gd name="T2" fmla="*/ 47 w 119"/>
                <a:gd name="T3" fmla="*/ 0 h 66"/>
                <a:gd name="T4" fmla="*/ 72 w 119"/>
                <a:gd name="T5" fmla="*/ 0 h 66"/>
                <a:gd name="T6" fmla="*/ 115 w 119"/>
                <a:gd name="T7" fmla="*/ 49 h 66"/>
                <a:gd name="T8" fmla="*/ 60 w 119"/>
                <a:gd name="T9" fmla="*/ 66 h 66"/>
                <a:gd name="T10" fmla="*/ 59 w 119"/>
                <a:gd name="T11" fmla="*/ 66 h 66"/>
                <a:gd name="T12" fmla="*/ 59 w 119"/>
                <a:gd name="T13" fmla="*/ 66 h 66"/>
                <a:gd name="T14" fmla="*/ 57 w 119"/>
                <a:gd name="T15" fmla="*/ 66 h 66"/>
                <a:gd name="T16" fmla="*/ 57 w 119"/>
                <a:gd name="T17" fmla="*/ 66 h 66"/>
                <a:gd name="T18" fmla="*/ 57 w 119"/>
                <a:gd name="T19" fmla="*/ 66 h 66"/>
                <a:gd name="T20" fmla="*/ 55 w 119"/>
                <a:gd name="T21" fmla="*/ 66 h 66"/>
                <a:gd name="T22" fmla="*/ 54 w 119"/>
                <a:gd name="T23" fmla="*/ 66 h 66"/>
                <a:gd name="T24" fmla="*/ 53 w 119"/>
                <a:gd name="T25" fmla="*/ 66 h 66"/>
                <a:gd name="T26" fmla="*/ 53 w 119"/>
                <a:gd name="T27" fmla="*/ 66 h 66"/>
                <a:gd name="T28" fmla="*/ 51 w 119"/>
                <a:gd name="T29" fmla="*/ 66 h 66"/>
                <a:gd name="T30" fmla="*/ 50 w 119"/>
                <a:gd name="T31" fmla="*/ 65 h 66"/>
                <a:gd name="T32" fmla="*/ 3 w 119"/>
                <a:gd name="T33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66">
                  <a:moveTo>
                    <a:pt x="3" y="49"/>
                  </a:moveTo>
                  <a:cubicBezTo>
                    <a:pt x="4" y="27"/>
                    <a:pt x="0" y="4"/>
                    <a:pt x="47" y="0"/>
                  </a:cubicBezTo>
                  <a:cubicBezTo>
                    <a:pt x="55" y="4"/>
                    <a:pt x="63" y="4"/>
                    <a:pt x="72" y="0"/>
                  </a:cubicBezTo>
                  <a:cubicBezTo>
                    <a:pt x="119" y="4"/>
                    <a:pt x="115" y="27"/>
                    <a:pt x="115" y="49"/>
                  </a:cubicBezTo>
                  <a:cubicBezTo>
                    <a:pt x="99" y="60"/>
                    <a:pt x="80" y="66"/>
                    <a:pt x="60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33" y="64"/>
                    <a:pt x="17" y="58"/>
                    <a:pt x="3" y="49"/>
                  </a:cubicBezTo>
                  <a:close/>
                </a:path>
              </a:pathLst>
            </a:cu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  <p:sp>
          <p:nvSpPr>
            <p:cNvPr id="81" name="Freeform 443">
              <a:extLst>
                <a:ext uri="{FF2B5EF4-FFF2-40B4-BE49-F238E27FC236}">
                  <a16:creationId xmlns:a16="http://schemas.microsoft.com/office/drawing/2014/main" id="{F9213F7D-B1D0-C37A-A499-A7F7568DD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8496" y="3089709"/>
              <a:ext cx="411390" cy="267191"/>
            </a:xfrm>
            <a:custGeom>
              <a:avLst/>
              <a:gdLst>
                <a:gd name="T0" fmla="*/ 20 w 82"/>
                <a:gd name="T1" fmla="*/ 22 h 53"/>
                <a:gd name="T2" fmla="*/ 44 w 82"/>
                <a:gd name="T3" fmla="*/ 39 h 53"/>
                <a:gd name="T4" fmla="*/ 37 w 82"/>
                <a:gd name="T5" fmla="*/ 25 h 53"/>
                <a:gd name="T6" fmla="*/ 38 w 82"/>
                <a:gd name="T7" fmla="*/ 25 h 53"/>
                <a:gd name="T8" fmla="*/ 58 w 82"/>
                <a:gd name="T9" fmla="*/ 41 h 53"/>
                <a:gd name="T10" fmla="*/ 49 w 82"/>
                <a:gd name="T11" fmla="*/ 27 h 53"/>
                <a:gd name="T12" fmla="*/ 56 w 82"/>
                <a:gd name="T13" fmla="*/ 30 h 53"/>
                <a:gd name="T14" fmla="*/ 69 w 82"/>
                <a:gd name="T15" fmla="*/ 53 h 53"/>
                <a:gd name="T16" fmla="*/ 76 w 82"/>
                <a:gd name="T17" fmla="*/ 43 h 53"/>
                <a:gd name="T18" fmla="*/ 41 w 82"/>
                <a:gd name="T19" fmla="*/ 0 h 53"/>
                <a:gd name="T20" fmla="*/ 7 w 82"/>
                <a:gd name="T21" fmla="*/ 43 h 53"/>
                <a:gd name="T22" fmla="*/ 14 w 82"/>
                <a:gd name="T23" fmla="*/ 53 h 53"/>
                <a:gd name="T24" fmla="*/ 20 w 82"/>
                <a:gd name="T25" fmla="*/ 2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53">
                  <a:moveTo>
                    <a:pt x="20" y="22"/>
                  </a:moveTo>
                  <a:cubicBezTo>
                    <a:pt x="25" y="30"/>
                    <a:pt x="37" y="36"/>
                    <a:pt x="44" y="39"/>
                  </a:cubicBezTo>
                  <a:cubicBezTo>
                    <a:pt x="40" y="35"/>
                    <a:pt x="38" y="30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2" y="32"/>
                    <a:pt x="48" y="37"/>
                    <a:pt x="58" y="41"/>
                  </a:cubicBezTo>
                  <a:cubicBezTo>
                    <a:pt x="54" y="37"/>
                    <a:pt x="51" y="32"/>
                    <a:pt x="49" y="27"/>
                  </a:cubicBezTo>
                  <a:cubicBezTo>
                    <a:pt x="52" y="28"/>
                    <a:pt x="54" y="28"/>
                    <a:pt x="56" y="30"/>
                  </a:cubicBezTo>
                  <a:cubicBezTo>
                    <a:pt x="62" y="34"/>
                    <a:pt x="59" y="43"/>
                    <a:pt x="69" y="53"/>
                  </a:cubicBezTo>
                  <a:cubicBezTo>
                    <a:pt x="69" y="47"/>
                    <a:pt x="70" y="43"/>
                    <a:pt x="76" y="43"/>
                  </a:cubicBezTo>
                  <a:cubicBezTo>
                    <a:pt x="82" y="13"/>
                    <a:pt x="76" y="0"/>
                    <a:pt x="41" y="0"/>
                  </a:cubicBezTo>
                  <a:cubicBezTo>
                    <a:pt x="7" y="0"/>
                    <a:pt x="0" y="15"/>
                    <a:pt x="7" y="43"/>
                  </a:cubicBezTo>
                  <a:cubicBezTo>
                    <a:pt x="12" y="43"/>
                    <a:pt x="13" y="47"/>
                    <a:pt x="14" y="53"/>
                  </a:cubicBezTo>
                  <a:cubicBezTo>
                    <a:pt x="23" y="39"/>
                    <a:pt x="13" y="41"/>
                    <a:pt x="20" y="22"/>
                  </a:cubicBezTo>
                  <a:close/>
                </a:path>
              </a:pathLst>
            </a:custGeom>
            <a:solidFill>
              <a:srgbClr val="595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Noto Sans KR" panose="020B0200000000000000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3680EDC-BE57-95DE-44A7-E3932B2742A3}"/>
              </a:ext>
            </a:extLst>
          </p:cNvPr>
          <p:cNvSpPr txBox="1"/>
          <p:nvPr/>
        </p:nvSpPr>
        <p:spPr>
          <a:xfrm>
            <a:off x="1054164" y="2655006"/>
            <a:ext cx="8194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김상아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BBF707-02A5-456A-F16D-B3AF53CCBC56}"/>
              </a:ext>
            </a:extLst>
          </p:cNvPr>
          <p:cNvSpPr txBox="1"/>
          <p:nvPr/>
        </p:nvSpPr>
        <p:spPr>
          <a:xfrm>
            <a:off x="1047332" y="5445441"/>
            <a:ext cx="8194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한혜준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620F5-C03F-BC57-265F-85483C64DBF3}"/>
              </a:ext>
            </a:extLst>
          </p:cNvPr>
          <p:cNvSpPr txBox="1"/>
          <p:nvPr/>
        </p:nvSpPr>
        <p:spPr>
          <a:xfrm>
            <a:off x="2593259" y="3834581"/>
            <a:ext cx="823451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2차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프로젝트를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진행하며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1차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프로젝트에서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얻은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경험을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바탕으로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더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수월하게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진행될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것이라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예상했습니다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그러나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처음으로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백엔드를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다루면서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데이터베이스와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그 외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숨은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시스템들의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복잡성과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그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안에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숨어있는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노력을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깊이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실감하게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되었습니다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사용자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입장에서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당연하고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간단하게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느껴지는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기능들이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실제로는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그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뒤에서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수많은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복잡한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연산과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무수한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프로세스들이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결합되어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작동하는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결과물임을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깨닫게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되었습니다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이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모든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과정이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가능하게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만든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개발자들의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끊임없는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노력과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헌신에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깊은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존경을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표하며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이러한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시스템들이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어떻게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구축되는지에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대한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이해가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한층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더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깊어졌습니다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앞으로는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더욱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정진하여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사용자들에게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보다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편리하고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직관적인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경험을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제공할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수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있도록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노력할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것이며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그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과정을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통해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더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나은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개발자로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성장하고자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다짐합니다</a:t>
            </a:r>
            <a:r>
              <a:rPr 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en-US" altLang="ko-KR" sz="160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F48467-4AA7-582C-D653-2A3C6A10336D}"/>
              </a:ext>
            </a:extLst>
          </p:cNvPr>
          <p:cNvSpPr/>
          <p:nvPr/>
        </p:nvSpPr>
        <p:spPr>
          <a:xfrm>
            <a:off x="2596541" y="3765224"/>
            <a:ext cx="8595732" cy="2172464"/>
          </a:xfrm>
          <a:prstGeom prst="rect">
            <a:avLst/>
          </a:prstGeom>
          <a:noFill/>
          <a:ln w="38100">
            <a:solidFill>
              <a:srgbClr val="004E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6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80E8D-E6A6-14E1-DE31-6FB4C2610903}"/>
              </a:ext>
            </a:extLst>
          </p:cNvPr>
          <p:cNvSpPr txBox="1"/>
          <p:nvPr/>
        </p:nvSpPr>
        <p:spPr>
          <a:xfrm>
            <a:off x="2669645" y="964225"/>
            <a:ext cx="852583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이번 프로젝트는 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1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차 때보다 실력이 한층 성장했음을 직접 체감할 수 있었던 값진 경험이었습니다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특히 </a:t>
            </a:r>
            <a:r>
              <a:rPr lang="ko-KR" alt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백엔드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작업은 </a:t>
            </a:r>
            <a:r>
              <a:rPr lang="ko-KR" alt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프론트엔드와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달리 작은 코드 한 줄의 실수만으로도 화면조차 제대로 뜨지 않아 많은 어려움을 겪었고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그 과정에서 좌절도 많이 했습니다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여전히 </a:t>
            </a:r>
            <a:r>
              <a:rPr lang="ko-KR" altLang="en-US" sz="160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백엔드에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대해 잘 모르는 부분이 많지만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이번 경험을 바탕으로 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3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차 프로젝트에서는 더 풍부한 기능을 구현할 수 있도록 꾸준히 공부하고 싶습니다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또한 함께 고생한 팀원들에게 깊은 감사의 마음을 전하고 싶습니다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협업하면서 많은 것을 배우기도 했고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, </a:t>
            </a:r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스스로 부족했던 부분을 돌아보는 의미 있는 시간도 되었습니다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 </a:t>
            </a:r>
          </a:p>
          <a:p>
            <a:r>
              <a:rPr lang="ko-KR" altLang="en-US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이번 프로젝트를 앞으로의 더 큰 도약을 위한 발판으로 삼아 지속적으로 역량을 쌓아 나가겠습니다</a:t>
            </a:r>
            <a:r>
              <a:rPr lang="en-US" altLang="ko-KR" sz="160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</a:p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903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D57CC-BDC5-D9E4-46FD-D17B6DCF7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0A3D4C-0EA1-5EA1-B91F-347F9E59DB65}"/>
              </a:ext>
            </a:extLst>
          </p:cNvPr>
          <p:cNvSpPr txBox="1"/>
          <p:nvPr/>
        </p:nvSpPr>
        <p:spPr>
          <a:xfrm>
            <a:off x="2768029" y="223260"/>
            <a:ext cx="161454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활용 API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8CE0E53-7B1A-BDEC-3F2C-5806B6344AFD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86B1D6D-6629-86E0-8138-94EC55A4B798}"/>
              </a:ext>
            </a:extLst>
          </p:cNvPr>
          <p:cNvCxnSpPr>
            <a:cxnSpLocks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TMDb - Movie Database TvShow - Apps on Google Play">
            <a:extLst>
              <a:ext uri="{FF2B5EF4-FFF2-40B4-BE49-F238E27FC236}">
                <a16:creationId xmlns:a16="http://schemas.microsoft.com/office/drawing/2014/main" id="{57D585BB-E7C8-2AB2-3446-5BB238A4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828" y="1449632"/>
            <a:ext cx="1613720" cy="1518777"/>
          </a:xfrm>
          <a:prstGeom prst="rect">
            <a:avLst/>
          </a:prstGeom>
        </p:spPr>
      </p:pic>
      <p:pic>
        <p:nvPicPr>
          <p:cNvPr id="3" name="그림 2" descr="기술문서 | 네이버 지도 API v3">
            <a:extLst>
              <a:ext uri="{FF2B5EF4-FFF2-40B4-BE49-F238E27FC236}">
                <a16:creationId xmlns:a16="http://schemas.microsoft.com/office/drawing/2014/main" id="{7FE3113E-1ED3-223F-0549-ACB1DC28A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713" y="3682179"/>
            <a:ext cx="1361769" cy="1324898"/>
          </a:xfrm>
          <a:prstGeom prst="rect">
            <a:avLst/>
          </a:prstGeom>
        </p:spPr>
      </p:pic>
      <p:pic>
        <p:nvPicPr>
          <p:cNvPr id="7" name="그림 6" descr="텍스트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83D83D-A691-3A12-C0F5-E9623A39F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312" y="1547353"/>
            <a:ext cx="1606345" cy="13298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55434E-127C-BA6F-8BE1-21797A53DC96}"/>
              </a:ext>
            </a:extLst>
          </p:cNvPr>
          <p:cNvSpPr txBox="1">
            <a:spLocks/>
          </p:cNvSpPr>
          <p:nvPr/>
        </p:nvSpPr>
        <p:spPr>
          <a:xfrm>
            <a:off x="2252780" y="821712"/>
            <a:ext cx="1798104" cy="461665"/>
          </a:xfrm>
          <a:prstGeom prst="rect">
            <a:avLst/>
          </a:prstGeom>
          <a:solidFill>
            <a:srgbClr val="004E89"/>
          </a:solidFill>
          <a:ln>
            <a:solidFill>
              <a:srgbClr val="004E89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solidFill>
                  <a:srgbClr val="F3F3F3"/>
                </a:solidFill>
                <a:latin typeface="Noto Sans KR ExtraBold"/>
                <a:ea typeface="Noto Sans KR" panose="020B0200000000000000" pitchFamily="50" charset="-127"/>
              </a:rPr>
              <a:t>지도 관련</a:t>
            </a:r>
            <a:endParaRPr 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 descr="Android] 카카오맵을 2개 이상 ADD했을 때 발생하는 오류 대처 방법! DaumMap does not support that  two or more — IT Story">
            <a:extLst>
              <a:ext uri="{FF2B5EF4-FFF2-40B4-BE49-F238E27FC236}">
                <a16:creationId xmlns:a16="http://schemas.microsoft.com/office/drawing/2014/main" id="{3E71314F-5102-B11A-5345-0FCCEDB58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507" y="3680950"/>
            <a:ext cx="1605116" cy="13457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3D8341-6AF2-1DE5-A876-96DE68F4500A}"/>
              </a:ext>
            </a:extLst>
          </p:cNvPr>
          <p:cNvSpPr txBox="1">
            <a:spLocks/>
          </p:cNvSpPr>
          <p:nvPr/>
        </p:nvSpPr>
        <p:spPr>
          <a:xfrm>
            <a:off x="8127554" y="821711"/>
            <a:ext cx="1780187" cy="461665"/>
          </a:xfrm>
          <a:prstGeom prst="rect">
            <a:avLst/>
          </a:prstGeom>
          <a:solidFill>
            <a:srgbClr val="004E89"/>
          </a:solidFill>
          <a:ln>
            <a:solidFill>
              <a:srgbClr val="004E89"/>
            </a:solidFill>
          </a:ln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ko-KR" altLang="en-US" sz="2400" b="1">
                <a:solidFill>
                  <a:srgbClr val="F3F3F3"/>
                </a:solidFill>
                <a:latin typeface="Noto Sans KR ExtraBold"/>
                <a:ea typeface="Noto Sans KR" panose="020B0200000000000000" pitchFamily="50" charset="-127"/>
              </a:rPr>
              <a:t>컨텐츠 관련</a:t>
            </a:r>
            <a:endParaRPr 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3006FE5-FF46-D82B-4AED-8D4C07FFCA14}"/>
              </a:ext>
            </a:extLst>
          </p:cNvPr>
          <p:cNvCxnSpPr>
            <a:cxnSpLocks/>
          </p:cNvCxnSpPr>
          <p:nvPr/>
        </p:nvCxnSpPr>
        <p:spPr>
          <a:xfrm>
            <a:off x="6008555" y="746405"/>
            <a:ext cx="57018" cy="5482071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공공데이터개방 목록 &lt; 공공데이터개방&lt; 정보공개 &lt; 열린경영 &lt; 한국콘텐츠진흥원">
            <a:extLst>
              <a:ext uri="{FF2B5EF4-FFF2-40B4-BE49-F238E27FC236}">
                <a16:creationId xmlns:a16="http://schemas.microsoft.com/office/drawing/2014/main" id="{C99D685F-609E-086E-61ED-B3EB56E87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2852" y="1448899"/>
            <a:ext cx="1889022" cy="12010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ED5441-A5C5-B5D8-A909-7025E4708C67}"/>
              </a:ext>
            </a:extLst>
          </p:cNvPr>
          <p:cNvSpPr txBox="1">
            <a:spLocks/>
          </p:cNvSpPr>
          <p:nvPr/>
        </p:nvSpPr>
        <p:spPr>
          <a:xfrm>
            <a:off x="1060194" y="2966585"/>
            <a:ext cx="1798104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날씨</a:t>
            </a:r>
          </a:p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기상청 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api</a:t>
            </a:r>
            <a:endParaRPr lang="ko-KR" altLang="en-US" b="1">
              <a:latin typeface="Noto Sans KR ExtraBold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D969C6-A502-E53F-DBBE-7889E7DFE4B4}"/>
              </a:ext>
            </a:extLst>
          </p:cNvPr>
          <p:cNvSpPr txBox="1">
            <a:spLocks/>
          </p:cNvSpPr>
          <p:nvPr/>
        </p:nvSpPr>
        <p:spPr>
          <a:xfrm>
            <a:off x="3444728" y="2968914"/>
            <a:ext cx="2284207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충전소 관련</a:t>
            </a:r>
          </a:p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전기차 충전소   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api</a:t>
            </a:r>
            <a:endParaRPr lang="ko-KR" altLang="en-US" b="1">
              <a:latin typeface="Noto Sans KR ExtraBold"/>
              <a:ea typeface="Noto Sans KR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2A56DF-3C4E-8717-7982-757AC78F2533}"/>
              </a:ext>
            </a:extLst>
          </p:cNvPr>
          <p:cNvSpPr txBox="1">
            <a:spLocks/>
          </p:cNvSpPr>
          <p:nvPr/>
        </p:nvSpPr>
        <p:spPr>
          <a:xfrm>
            <a:off x="2251507" y="5301534"/>
            <a:ext cx="2165966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지도 관련</a:t>
            </a:r>
          </a:p>
          <a:p>
            <a:pPr algn="ctr"/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Naver</a:t>
            </a:r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 v3 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api</a:t>
            </a:r>
            <a:endParaRPr lang="ko-KR" altLang="en-US" b="1">
              <a:latin typeface="Noto Sans KR ExtraBold"/>
              <a:ea typeface="Noto Sans KR" panose="020B0200000000000000" pitchFamily="50" charset="-127"/>
            </a:endParaRPr>
          </a:p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카카오 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maps</a:t>
            </a:r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 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api</a:t>
            </a:r>
            <a:endParaRPr lang="ko-KR" altLang="en-US" b="1">
              <a:latin typeface="Noto Sans KR ExtraBold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33E2B-0B7E-D92F-11D8-E4B3FD4F8A48}"/>
              </a:ext>
            </a:extLst>
          </p:cNvPr>
          <p:cNvSpPr txBox="1">
            <a:spLocks/>
          </p:cNvSpPr>
          <p:nvPr/>
        </p:nvSpPr>
        <p:spPr>
          <a:xfrm>
            <a:off x="9453213" y="3054313"/>
            <a:ext cx="223165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음악</a:t>
            </a:r>
          </a:p>
          <a:p>
            <a:pPr algn="ctr"/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Itunes</a:t>
            </a:r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 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Search</a:t>
            </a:r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 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api</a:t>
            </a:r>
            <a:endParaRPr lang="ko-KR" altLang="en-US" b="1">
              <a:latin typeface="Noto Sans KR ExtraBold"/>
              <a:ea typeface="Noto Sans KR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0BF348-A384-273E-96B9-5EEFB21D2414}"/>
              </a:ext>
            </a:extLst>
          </p:cNvPr>
          <p:cNvSpPr txBox="1">
            <a:spLocks/>
          </p:cNvSpPr>
          <p:nvPr/>
        </p:nvSpPr>
        <p:spPr>
          <a:xfrm>
            <a:off x="6597407" y="3120001"/>
            <a:ext cx="1798104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영화</a:t>
            </a:r>
          </a:p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 TMDB 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api</a:t>
            </a:r>
            <a:endParaRPr lang="ko-KR" altLang="en-US" b="1">
              <a:latin typeface="Noto Sans KR ExtraBold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64337-6C60-7F5B-9F83-B733D7A7D704}"/>
              </a:ext>
            </a:extLst>
          </p:cNvPr>
          <p:cNvSpPr txBox="1">
            <a:spLocks/>
          </p:cNvSpPr>
          <p:nvPr/>
        </p:nvSpPr>
        <p:spPr>
          <a:xfrm>
            <a:off x="8299616" y="5301533"/>
            <a:ext cx="1798104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운세</a:t>
            </a:r>
          </a:p>
          <a:p>
            <a:pPr algn="ctr"/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OpenAI</a:t>
            </a:r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 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api</a:t>
            </a:r>
            <a:endParaRPr lang="ko-KR" altLang="en-US" b="1">
              <a:latin typeface="Noto Sans KR ExtraBold"/>
              <a:ea typeface="Noto Sans KR" panose="020B0200000000000000" pitchFamily="50" charset="-127"/>
            </a:endParaRPr>
          </a:p>
        </p:txBody>
      </p:sp>
      <p:pic>
        <p:nvPicPr>
          <p:cNvPr id="8" name="그림 7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E32147-CD4A-C7DE-2228-0F8EA5E42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44" y="4344628"/>
            <a:ext cx="2253758" cy="832056"/>
          </a:xfrm>
          <a:prstGeom prst="rect">
            <a:avLst/>
          </a:prstGeom>
        </p:spPr>
      </p:pic>
      <p:pic>
        <p:nvPicPr>
          <p:cNvPr id="2" name="그림 1" descr="https://upload.wikimedia.org/wikipedia/commons/thumb/d/df/ITunes_logo.svg/438px-ITunes_logo.svg.png">
            <a:extLst>
              <a:ext uri="{FF2B5EF4-FFF2-40B4-BE49-F238E27FC236}">
                <a16:creationId xmlns:a16="http://schemas.microsoft.com/office/drawing/2014/main" id="{D8A79740-4A92-FDD2-7892-4DEC3D5B5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1585" y="1668036"/>
            <a:ext cx="1049610" cy="10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0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26071-6646-0CCF-5A39-0DF8B5591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9D4773-A380-F517-3869-EC7DCC94D227}"/>
              </a:ext>
            </a:extLst>
          </p:cNvPr>
          <p:cNvSpPr txBox="1"/>
          <p:nvPr/>
        </p:nvSpPr>
        <p:spPr>
          <a:xfrm>
            <a:off x="2768029" y="223260"/>
            <a:ext cx="174759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구현 기능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D63DB1-D2E3-F951-216A-EEAE4D93EDF7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FD87C5F-4984-D5A2-F328-2E490CB4F4D6}"/>
              </a:ext>
            </a:extLst>
          </p:cNvPr>
          <p:cNvCxnSpPr>
            <a:cxnSpLocks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DF9D03-1015-FAE3-ABEB-C7D1E72D66B6}"/>
              </a:ext>
            </a:extLst>
          </p:cNvPr>
          <p:cNvCxnSpPr>
            <a:cxnSpLocks/>
          </p:cNvCxnSpPr>
          <p:nvPr/>
        </p:nvCxnSpPr>
        <p:spPr>
          <a:xfrm>
            <a:off x="3794813" y="890922"/>
            <a:ext cx="57018" cy="5482071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6AFA42-5429-6FE8-BBA9-3788C564BDF5}"/>
              </a:ext>
            </a:extLst>
          </p:cNvPr>
          <p:cNvCxnSpPr>
            <a:cxnSpLocks/>
          </p:cNvCxnSpPr>
          <p:nvPr/>
        </p:nvCxnSpPr>
        <p:spPr>
          <a:xfrm>
            <a:off x="8379952" y="890922"/>
            <a:ext cx="57018" cy="5482071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DB 기초] CRUD가 무엇인가?">
            <a:extLst>
              <a:ext uri="{FF2B5EF4-FFF2-40B4-BE49-F238E27FC236}">
                <a16:creationId xmlns:a16="http://schemas.microsoft.com/office/drawing/2014/main" id="{6201FE7B-3715-21E4-62CA-047A59191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3" y="2634671"/>
            <a:ext cx="2966543" cy="1588658"/>
          </a:xfrm>
          <a:prstGeom prst="rect">
            <a:avLst/>
          </a:prstGeom>
        </p:spPr>
      </p:pic>
      <p:pic>
        <p:nvPicPr>
          <p:cNvPr id="25" name="그림 24" descr="초보자를 위한 API: API를 사용하는 방법? 완전한 가이드 | AppMaster">
            <a:extLst>
              <a:ext uri="{FF2B5EF4-FFF2-40B4-BE49-F238E27FC236}">
                <a16:creationId xmlns:a16="http://schemas.microsoft.com/office/drawing/2014/main" id="{9C84930D-629E-FAAD-E170-FB03801E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630" y="2635470"/>
            <a:ext cx="2857500" cy="1600200"/>
          </a:xfrm>
          <a:prstGeom prst="rect">
            <a:avLst/>
          </a:prstGeom>
        </p:spPr>
      </p:pic>
      <p:pic>
        <p:nvPicPr>
          <p:cNvPr id="26" name="그림 25" descr="Bcrypt 암호화">
            <a:extLst>
              <a:ext uri="{FF2B5EF4-FFF2-40B4-BE49-F238E27FC236}">
                <a16:creationId xmlns:a16="http://schemas.microsoft.com/office/drawing/2014/main" id="{2B18CEBC-645D-9FC9-A562-8FECC22F6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215" y="2642039"/>
            <a:ext cx="2857500" cy="17578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D3DD218-2796-33A1-4744-24D6B3182EAD}"/>
              </a:ext>
            </a:extLst>
          </p:cNvPr>
          <p:cNvSpPr txBox="1">
            <a:spLocks/>
          </p:cNvSpPr>
          <p:nvPr/>
        </p:nvSpPr>
        <p:spPr>
          <a:xfrm>
            <a:off x="1020780" y="5226309"/>
            <a:ext cx="179810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CRUD</a:t>
            </a:r>
            <a:endParaRPr 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2BEC73-1E91-6331-C221-7811D536E4F5}"/>
              </a:ext>
            </a:extLst>
          </p:cNvPr>
          <p:cNvSpPr txBox="1">
            <a:spLocks/>
          </p:cNvSpPr>
          <p:nvPr/>
        </p:nvSpPr>
        <p:spPr>
          <a:xfrm>
            <a:off x="5198642" y="5042378"/>
            <a:ext cx="1798104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암호화</a:t>
            </a:r>
          </a:p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(</a:t>
            </a:r>
            <a:r>
              <a:rPr lang="ko-KR" altLang="en-US" b="1" err="1">
                <a:latin typeface="Noto Sans KR ExtraBold"/>
                <a:ea typeface="Noto Sans KR" panose="020B0200000000000000" pitchFamily="50" charset="-127"/>
              </a:rPr>
              <a:t>Bcrypt</a:t>
            </a:r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AA82B6-1E79-E423-C300-7EE1B3AEF1E7}"/>
              </a:ext>
            </a:extLst>
          </p:cNvPr>
          <p:cNvSpPr txBox="1">
            <a:spLocks/>
          </p:cNvSpPr>
          <p:nvPr/>
        </p:nvSpPr>
        <p:spPr>
          <a:xfrm>
            <a:off x="9521022" y="5042377"/>
            <a:ext cx="1798104" cy="646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외부 </a:t>
            </a:r>
          </a:p>
          <a:p>
            <a:pPr algn="ctr"/>
            <a:r>
              <a:rPr lang="ko-KR" altLang="en-US" b="1">
                <a:latin typeface="Noto Sans KR ExtraBold"/>
                <a:ea typeface="Noto Sans KR" panose="020B0200000000000000" pitchFamily="50" charset="-127"/>
              </a:rPr>
              <a:t>오픈 API 활용</a:t>
            </a:r>
          </a:p>
        </p:txBody>
      </p:sp>
    </p:spTree>
    <p:extLst>
      <p:ext uri="{BB962C8B-B14F-4D97-AF65-F5344CB8AC3E}">
        <p14:creationId xmlns:p14="http://schemas.microsoft.com/office/powerpoint/2010/main" val="96395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24E40-5D6F-2305-4A03-273054B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91418A-1844-CFAE-6FCE-FA0DDDA5BAB3}"/>
              </a:ext>
            </a:extLst>
          </p:cNvPr>
          <p:cNvSpPr txBox="1"/>
          <p:nvPr/>
        </p:nvSpPr>
        <p:spPr>
          <a:xfrm>
            <a:off x="2768029" y="223260"/>
            <a:ext cx="117852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CRUD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6F1760-86CE-5D39-62D4-4CD27FE0C2D9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BC6799-2103-09D0-2182-D92C82A97DE7}"/>
              </a:ext>
            </a:extLst>
          </p:cNvPr>
          <p:cNvCxnSpPr>
            <a:cxnSpLocks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66EDBF-DD93-B98E-EBB5-090023769453}"/>
              </a:ext>
            </a:extLst>
          </p:cNvPr>
          <p:cNvSpPr txBox="1">
            <a:spLocks/>
          </p:cNvSpPr>
          <p:nvPr/>
        </p:nvSpPr>
        <p:spPr>
          <a:xfrm>
            <a:off x="2544781" y="5305136"/>
            <a:ext cx="7105827" cy="95410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>
                <a:latin typeface="Noto Sans KR ExtraBold"/>
                <a:ea typeface="Noto Sans KR" panose="020B0200000000000000" pitchFamily="50" charset="-127"/>
              </a:rPr>
              <a:t>데이터 생성/조회/수정/삭제 기능</a:t>
            </a:r>
          </a:p>
          <a:p>
            <a:pPr algn="ctr"/>
            <a:r>
              <a:rPr lang="ko-KR" altLang="en-US" sz="2800" b="1">
                <a:latin typeface="Noto Sans KR ExtraBold"/>
                <a:ea typeface="Noto Sans KR" panose="020B0200000000000000" pitchFamily="50" charset="-127"/>
              </a:rPr>
              <a:t>게시글, 댓글, 공지사항, 신고, 즐겨찾기 구현</a:t>
            </a:r>
          </a:p>
        </p:txBody>
      </p:sp>
      <p:pic>
        <p:nvPicPr>
          <p:cNvPr id="2" name="그림 1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011CFE-1316-7BEB-94F2-5FF56A85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65" y="998483"/>
            <a:ext cx="3705144" cy="3271345"/>
          </a:xfrm>
          <a:prstGeom prst="rect">
            <a:avLst/>
          </a:prstGeom>
        </p:spPr>
      </p:pic>
      <p:pic>
        <p:nvPicPr>
          <p:cNvPr id="3" name="그림 2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F5317E2-E4ED-E40B-B5EB-E45A7255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70" y="987972"/>
            <a:ext cx="5017047" cy="32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57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2BA70-F163-898B-99F1-14012EB27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D671DA-DC3E-6DE8-9205-7853CE5DF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89" y="2255948"/>
            <a:ext cx="8086725" cy="3686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7C7F3C-3F2F-154D-F8AE-AC3EF2A1EADB}"/>
              </a:ext>
            </a:extLst>
          </p:cNvPr>
          <p:cNvSpPr txBox="1"/>
          <p:nvPr/>
        </p:nvSpPr>
        <p:spPr>
          <a:xfrm>
            <a:off x="2426443" y="223260"/>
            <a:ext cx="2633478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err="1">
                <a:solidFill>
                  <a:schemeClr val="tx1">
                    <a:lumMod val="85000"/>
                    <a:lumOff val="15000"/>
                  </a:schemeClr>
                </a:solidFill>
                <a:ea typeface="맑은 고딕"/>
              </a:rPr>
              <a:t>Bcrypt</a:t>
            </a: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ea typeface="맑은 고딕"/>
              </a:rPr>
              <a:t>(암호화)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82BF16A-5BED-187A-C3E4-14B67F0FFAF0}"/>
              </a:ext>
            </a:extLst>
          </p:cNvPr>
          <p:cNvCxnSpPr>
            <a:cxnSpLocks/>
          </p:cNvCxnSpPr>
          <p:nvPr/>
        </p:nvCxnSpPr>
        <p:spPr>
          <a:xfrm>
            <a:off x="1021492" y="439148"/>
            <a:ext cx="1434545" cy="6732"/>
          </a:xfrm>
          <a:prstGeom prst="line">
            <a:avLst/>
          </a:prstGeom>
          <a:solidFill>
            <a:srgbClr val="004E89"/>
          </a:solidFill>
          <a:ln w="6350">
            <a:solidFill>
              <a:srgbClr val="004E89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DFF62C7-7B8F-9DFB-AED9-02E59158A688}"/>
              </a:ext>
            </a:extLst>
          </p:cNvPr>
          <p:cNvCxnSpPr>
            <a:cxnSpLocks/>
          </p:cNvCxnSpPr>
          <p:nvPr/>
        </p:nvCxnSpPr>
        <p:spPr>
          <a:xfrm>
            <a:off x="4988459" y="439148"/>
            <a:ext cx="6951889" cy="6733"/>
          </a:xfrm>
          <a:prstGeom prst="line">
            <a:avLst/>
          </a:prstGeom>
          <a:ln w="6350">
            <a:solidFill>
              <a:srgbClr val="004E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11D8E5-6E65-58C2-1CDF-0CAE1945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622" y="996019"/>
            <a:ext cx="8196756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1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B2B89F6785BF642A1D1C5B6FF43C749" ma:contentTypeVersion="5" ma:contentTypeDescription="새 문서를 만듭니다." ma:contentTypeScope="" ma:versionID="9b55a532e0de1d4a9c3bd3aab6b35223">
  <xsd:schema xmlns:xsd="http://www.w3.org/2001/XMLSchema" xmlns:xs="http://www.w3.org/2001/XMLSchema" xmlns:p="http://schemas.microsoft.com/office/2006/metadata/properties" xmlns:ns3="2fe0c09f-b720-4c06-a4bc-f04783b4b5a8" targetNamespace="http://schemas.microsoft.com/office/2006/metadata/properties" ma:root="true" ma:fieldsID="7716d8031128128273a9ebc282899cf6" ns3:_="">
    <xsd:import namespace="2fe0c09f-b720-4c06-a4bc-f04783b4b5a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e0c09f-b720-4c06-a4bc-f04783b4b5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fe0c09f-b720-4c06-a4bc-f04783b4b5a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C6494E-96E8-4B41-832A-5E6CC1C98F8B}">
  <ds:schemaRefs>
    <ds:schemaRef ds:uri="2fe0c09f-b720-4c06-a4bc-f04783b4b5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B1547E8-73DD-4469-8C88-F89EDA4AA365}">
  <ds:schemaRefs>
    <ds:schemaRef ds:uri="2fe0c09f-b720-4c06-a4bc-f04783b4b5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0DE1DE4-F2DF-4D49-86FB-2C8D58FE19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58</Slides>
  <Notes>14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황세정</dc:creator>
  <cp:revision>2</cp:revision>
  <dcterms:created xsi:type="dcterms:W3CDTF">2025-09-01T07:58:13Z</dcterms:created>
  <dcterms:modified xsi:type="dcterms:W3CDTF">2025-11-19T23:20:53Z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0x010100CB2B89F6785BF642A1D1C5B6FF43C749</vt:lpwstr>
  </property>
</Properties>
</file>